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handoutMasterIdLst>
    <p:handoutMasterId r:id="rId49"/>
  </p:handoutMasterIdLst>
  <p:sldIdLst>
    <p:sldId id="256" r:id="rId3"/>
    <p:sldId id="531" r:id="rId4"/>
    <p:sldId id="1477" r:id="rId5"/>
    <p:sldId id="1517" r:id="rId6"/>
    <p:sldId id="1479" r:id="rId8"/>
    <p:sldId id="1480" r:id="rId9"/>
    <p:sldId id="1481" r:id="rId10"/>
    <p:sldId id="1393" r:id="rId11"/>
    <p:sldId id="1394" r:id="rId12"/>
    <p:sldId id="1518" r:id="rId13"/>
    <p:sldId id="1395" r:id="rId14"/>
    <p:sldId id="1557" r:id="rId15"/>
    <p:sldId id="1401" r:id="rId16"/>
    <p:sldId id="1292" r:id="rId17"/>
    <p:sldId id="1293" r:id="rId18"/>
    <p:sldId id="991" r:id="rId19"/>
    <p:sldId id="848" r:id="rId20"/>
    <p:sldId id="1428" r:id="rId21"/>
    <p:sldId id="1402" r:id="rId22"/>
    <p:sldId id="1688" r:id="rId23"/>
    <p:sldId id="851" r:id="rId24"/>
    <p:sldId id="1561" r:id="rId25"/>
    <p:sldId id="1559" r:id="rId26"/>
    <p:sldId id="1560" r:id="rId27"/>
    <p:sldId id="1562" r:id="rId28"/>
    <p:sldId id="967" r:id="rId29"/>
    <p:sldId id="968" r:id="rId30"/>
    <p:sldId id="1403" r:id="rId31"/>
    <p:sldId id="1639" r:id="rId32"/>
    <p:sldId id="1483" r:id="rId33"/>
    <p:sldId id="1484" r:id="rId34"/>
    <p:sldId id="1485" r:id="rId35"/>
    <p:sldId id="1406" r:id="rId36"/>
    <p:sldId id="1404" r:id="rId37"/>
    <p:sldId id="1408" r:id="rId38"/>
    <p:sldId id="1409" r:id="rId39"/>
    <p:sldId id="1633" r:id="rId40"/>
    <p:sldId id="1634" r:id="rId41"/>
    <p:sldId id="1411" r:id="rId42"/>
    <p:sldId id="1128" r:id="rId43"/>
    <p:sldId id="724" r:id="rId44"/>
    <p:sldId id="1640" r:id="rId45"/>
    <p:sldId id="1656" r:id="rId46"/>
    <p:sldId id="1654" r:id="rId47"/>
    <p:sldId id="1657" r:id="rId48"/>
  </p:sldIdLst>
  <p:sldSz cx="9144000" cy="5720080" type="screen16x10"/>
  <p:notesSz cx="6797675" cy="9928225"/>
  <p:custDataLst>
    <p:tags r:id="rId5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1" userDrawn="1">
          <p15:clr>
            <a:srgbClr val="A4A3A4"/>
          </p15:clr>
        </p15:guide>
        <p15:guide id="2" pos="29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54719"/>
    <a:srgbClr val="1B2E5F"/>
    <a:srgbClr val="1D6AB7"/>
    <a:srgbClr val="006600"/>
    <a:srgbClr val="005826"/>
    <a:srgbClr val="1D5055"/>
    <a:srgbClr val="0000FF"/>
    <a:srgbClr val="00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0" autoAdjust="0"/>
    <p:restoredTop sz="94745" autoAdjust="0"/>
  </p:normalViewPr>
  <p:slideViewPr>
    <p:cSldViewPr showGuides="1">
      <p:cViewPr varScale="1">
        <p:scale>
          <a:sx n="114" d="100"/>
          <a:sy n="114" d="100"/>
        </p:scale>
        <p:origin x="1278" y="108"/>
      </p:cViewPr>
      <p:guideLst>
        <p:guide orient="horz" pos="1861"/>
        <p:guide pos="29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64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3" Type="http://schemas.openxmlformats.org/officeDocument/2006/relationships/tags" Target="tags/tag241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fld id="{EFBF7698-9339-4348-AF7E-4A711CF66863}" type="slidenum">
              <a:rPr altLang="zh-CN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3499" y="744538"/>
            <a:ext cx="5950677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6149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fld id="{E04F9D0F-8A0B-A847-B294-08FFA6E7C6A5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EC6F4-BFD8-4B46-92A0-152BD8E8FC5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2194DE-7D89-49F1-9E34-25289F384EE4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.xml"/><Relationship Id="rId7" Type="http://schemas.openxmlformats.org/officeDocument/2006/relationships/image" Target="../media/image4.png"/><Relationship Id="rId6" Type="http://schemas.openxmlformats.org/officeDocument/2006/relationships/tags" Target="../tags/tag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8.png"/><Relationship Id="rId7" Type="http://schemas.openxmlformats.org/officeDocument/2006/relationships/tags" Target="../tags/tag6.xml"/><Relationship Id="rId6" Type="http://schemas.openxmlformats.org/officeDocument/2006/relationships/image" Target="../media/image7.jpeg"/><Relationship Id="rId5" Type="http://schemas.openxmlformats.org/officeDocument/2006/relationships/tags" Target="../tags/tag5.xml"/><Relationship Id="rId4" Type="http://schemas.openxmlformats.org/officeDocument/2006/relationships/image" Target="../media/image6.jpeg"/><Relationship Id="rId3" Type="http://schemas.openxmlformats.org/officeDocument/2006/relationships/tags" Target="../tags/tag4.xml"/><Relationship Id="rId2" Type="http://schemas.openxmlformats.org/officeDocument/2006/relationships/image" Target="../media/image1.png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6"/>
          <p:cNvSpPr/>
          <p:nvPr userDrawn="1"/>
        </p:nvSpPr>
        <p:spPr>
          <a:xfrm>
            <a:off x="-3175" y="3644107"/>
            <a:ext cx="9150350" cy="1712942"/>
          </a:xfrm>
          <a:prstGeom prst="rect">
            <a:avLst/>
          </a:prstGeom>
          <a:solidFill>
            <a:srgbClr val="005826">
              <a:alpha val="37000"/>
            </a:srgbClr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0000"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Open Sans" panose="020B0606030504020204" charset="0"/>
              <a:sym typeface="Source Han Serif SC" panose="02020400000000000000" pitchFamily="18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-6274" y="-4146"/>
            <a:ext cx="9163207" cy="215268"/>
          </a:xfrm>
          <a:prstGeom prst="rect">
            <a:avLst/>
          </a:prstGeom>
          <a:solidFill>
            <a:srgbClr val="005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35536" y="1552815"/>
            <a:ext cx="5848773" cy="620993"/>
          </a:xfrm>
          <a:prstGeom prst="rect">
            <a:avLst/>
          </a:prstGeom>
        </p:spPr>
        <p:txBody>
          <a:bodyPr/>
          <a:lstStyle>
            <a:lvl1pPr algn="ctr">
              <a:defRPr sz="2670">
                <a:solidFill>
                  <a:srgbClr val="005826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altLang="zh-CN" noProof="1"/>
          </a:p>
        </p:txBody>
      </p:sp>
      <p:sp>
        <p:nvSpPr>
          <p:cNvPr id="15" name="Rectangle 101"/>
          <p:cNvSpPr>
            <a:spLocks noChangeArrowheads="1"/>
          </p:cNvSpPr>
          <p:nvPr userDrawn="1"/>
        </p:nvSpPr>
        <p:spPr bwMode="auto">
          <a:xfrm>
            <a:off x="-28106" y="5356890"/>
            <a:ext cx="9191312" cy="365585"/>
          </a:xfrm>
          <a:prstGeom prst="rect">
            <a:avLst/>
          </a:prstGeom>
          <a:solidFill>
            <a:srgbClr val="005826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10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76793" y="2627176"/>
            <a:ext cx="3566258" cy="38136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70">
                <a:solidFill>
                  <a:srgbClr val="005826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单击此处编辑母版副标题样式</a:t>
            </a:r>
            <a:endParaRPr lang="en-US" altLang="zh-CN" noProof="1"/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837565" y="842010"/>
            <a:ext cx="7543800" cy="2550795"/>
          </a:xfrm>
          <a:custGeom>
            <a:avLst/>
            <a:gdLst>
              <a:gd name="connsiteX0" fmla="*/ 0 w 6769100"/>
              <a:gd name="connsiteY0" fmla="*/ 0 h 2879724"/>
              <a:gd name="connsiteX1" fmla="*/ 6769100 w 6769100"/>
              <a:gd name="connsiteY1" fmla="*/ 0 h 2879724"/>
              <a:gd name="connsiteX2" fmla="*/ 6769100 w 6769100"/>
              <a:gd name="connsiteY2" fmla="*/ 2879724 h 2879724"/>
              <a:gd name="connsiteX3" fmla="*/ 6574071 w 6769100"/>
              <a:gd name="connsiteY3" fmla="*/ 2879724 h 2879724"/>
              <a:gd name="connsiteX4" fmla="*/ 6574071 w 6769100"/>
              <a:gd name="connsiteY4" fmla="*/ 2022761 h 2879724"/>
              <a:gd name="connsiteX5" fmla="*/ 5907894 w 6769100"/>
              <a:gd name="connsiteY5" fmla="*/ 2022761 h 2879724"/>
              <a:gd name="connsiteX6" fmla="*/ 5907894 w 6769100"/>
              <a:gd name="connsiteY6" fmla="*/ 2879724 h 2879724"/>
              <a:gd name="connsiteX7" fmla="*/ 0 w 6769100"/>
              <a:gd name="connsiteY7" fmla="*/ 2879724 h 2879724"/>
              <a:gd name="connsiteX0-1" fmla="*/ 0 w 6769100"/>
              <a:gd name="connsiteY0-2" fmla="*/ 0 h 2879724"/>
              <a:gd name="connsiteX1-3" fmla="*/ 6769100 w 6769100"/>
              <a:gd name="connsiteY1-4" fmla="*/ 0 h 2879724"/>
              <a:gd name="connsiteX2-5" fmla="*/ 6769100 w 6769100"/>
              <a:gd name="connsiteY2-6" fmla="*/ 2879724 h 2879724"/>
              <a:gd name="connsiteX3-7" fmla="*/ 6574071 w 6769100"/>
              <a:gd name="connsiteY3-8" fmla="*/ 2879724 h 2879724"/>
              <a:gd name="connsiteX4-9" fmla="*/ 5907894 w 6769100"/>
              <a:gd name="connsiteY4-10" fmla="*/ 2022761 h 2879724"/>
              <a:gd name="connsiteX5-11" fmla="*/ 5907894 w 6769100"/>
              <a:gd name="connsiteY5-12" fmla="*/ 2879724 h 2879724"/>
              <a:gd name="connsiteX6-13" fmla="*/ 0 w 6769100"/>
              <a:gd name="connsiteY6-14" fmla="*/ 2879724 h 2879724"/>
              <a:gd name="connsiteX7-15" fmla="*/ 0 w 6769100"/>
              <a:gd name="connsiteY7-16" fmla="*/ 0 h 2879724"/>
              <a:gd name="connsiteX0-17" fmla="*/ 0 w 6769100"/>
              <a:gd name="connsiteY0-18" fmla="*/ 0 h 2879724"/>
              <a:gd name="connsiteX1-19" fmla="*/ 6769100 w 6769100"/>
              <a:gd name="connsiteY1-20" fmla="*/ 0 h 2879724"/>
              <a:gd name="connsiteX2-21" fmla="*/ 6769100 w 6769100"/>
              <a:gd name="connsiteY2-22" fmla="*/ 2879724 h 2879724"/>
              <a:gd name="connsiteX3-23" fmla="*/ 5907894 w 6769100"/>
              <a:gd name="connsiteY3-24" fmla="*/ 2022761 h 2879724"/>
              <a:gd name="connsiteX4-25" fmla="*/ 5907894 w 6769100"/>
              <a:gd name="connsiteY4-26" fmla="*/ 2879724 h 2879724"/>
              <a:gd name="connsiteX5-27" fmla="*/ 0 w 6769100"/>
              <a:gd name="connsiteY5-28" fmla="*/ 2879724 h 2879724"/>
              <a:gd name="connsiteX6-29" fmla="*/ 0 w 6769100"/>
              <a:gd name="connsiteY6-30" fmla="*/ 0 h 2879724"/>
              <a:gd name="connsiteX0-31" fmla="*/ 5907894 w 6769100"/>
              <a:gd name="connsiteY0-32" fmla="*/ 2022761 h 2879724"/>
              <a:gd name="connsiteX1-33" fmla="*/ 5907894 w 6769100"/>
              <a:gd name="connsiteY1-34" fmla="*/ 2879724 h 2879724"/>
              <a:gd name="connsiteX2-35" fmla="*/ 0 w 6769100"/>
              <a:gd name="connsiteY2-36" fmla="*/ 2879724 h 2879724"/>
              <a:gd name="connsiteX3-37" fmla="*/ 0 w 6769100"/>
              <a:gd name="connsiteY3-38" fmla="*/ 0 h 2879724"/>
              <a:gd name="connsiteX4-39" fmla="*/ 6769100 w 6769100"/>
              <a:gd name="connsiteY4-40" fmla="*/ 0 h 2879724"/>
              <a:gd name="connsiteX5-41" fmla="*/ 6769100 w 6769100"/>
              <a:gd name="connsiteY5-42" fmla="*/ 2879724 h 2879724"/>
              <a:gd name="connsiteX6-43" fmla="*/ 5999334 w 6769100"/>
              <a:gd name="connsiteY6-44" fmla="*/ 2114201 h 2879724"/>
              <a:gd name="connsiteX0-45" fmla="*/ 5907894 w 6769100"/>
              <a:gd name="connsiteY0-46" fmla="*/ 2022761 h 2879724"/>
              <a:gd name="connsiteX1-47" fmla="*/ 5907894 w 6769100"/>
              <a:gd name="connsiteY1-48" fmla="*/ 2879724 h 2879724"/>
              <a:gd name="connsiteX2-49" fmla="*/ 0 w 6769100"/>
              <a:gd name="connsiteY2-50" fmla="*/ 2879724 h 2879724"/>
              <a:gd name="connsiteX3-51" fmla="*/ 0 w 6769100"/>
              <a:gd name="connsiteY3-52" fmla="*/ 0 h 2879724"/>
              <a:gd name="connsiteX4-53" fmla="*/ 6769100 w 6769100"/>
              <a:gd name="connsiteY4-54" fmla="*/ 0 h 2879724"/>
              <a:gd name="connsiteX5-55" fmla="*/ 6769100 w 6769100"/>
              <a:gd name="connsiteY5-56" fmla="*/ 2879724 h 2879724"/>
              <a:gd name="connsiteX0-57" fmla="*/ 5907894 w 6769100"/>
              <a:gd name="connsiteY0-58" fmla="*/ 2022761 h 3329429"/>
              <a:gd name="connsiteX1-59" fmla="*/ 5907894 w 6769100"/>
              <a:gd name="connsiteY1-60" fmla="*/ 2879724 h 3329429"/>
              <a:gd name="connsiteX2-61" fmla="*/ 0 w 6769100"/>
              <a:gd name="connsiteY2-62" fmla="*/ 2879724 h 3329429"/>
              <a:gd name="connsiteX3-63" fmla="*/ 0 w 6769100"/>
              <a:gd name="connsiteY3-64" fmla="*/ 0 h 3329429"/>
              <a:gd name="connsiteX4-65" fmla="*/ 6769100 w 6769100"/>
              <a:gd name="connsiteY4-66" fmla="*/ 0 h 3329429"/>
              <a:gd name="connsiteX5-67" fmla="*/ 6754110 w 6769100"/>
              <a:gd name="connsiteY5-68" fmla="*/ 3329429 h 3329429"/>
              <a:gd name="connsiteX0-69" fmla="*/ 5907894 w 6773713"/>
              <a:gd name="connsiteY0-70" fmla="*/ 2022761 h 3329429"/>
              <a:gd name="connsiteX1-71" fmla="*/ 5907894 w 6773713"/>
              <a:gd name="connsiteY1-72" fmla="*/ 2879724 h 3329429"/>
              <a:gd name="connsiteX2-73" fmla="*/ 0 w 6773713"/>
              <a:gd name="connsiteY2-74" fmla="*/ 2879724 h 3329429"/>
              <a:gd name="connsiteX3-75" fmla="*/ 0 w 6773713"/>
              <a:gd name="connsiteY3-76" fmla="*/ 0 h 3329429"/>
              <a:gd name="connsiteX4-77" fmla="*/ 6769100 w 6773713"/>
              <a:gd name="connsiteY4-78" fmla="*/ 0 h 3329429"/>
              <a:gd name="connsiteX5-79" fmla="*/ 6772582 w 6773713"/>
              <a:gd name="connsiteY5-80" fmla="*/ 3329429 h 33294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773713" h="3329429">
                <a:moveTo>
                  <a:pt x="5907894" y="2022761"/>
                </a:moveTo>
                <a:lnTo>
                  <a:pt x="5907894" y="2879724"/>
                </a:lnTo>
                <a:lnTo>
                  <a:pt x="0" y="2879724"/>
                </a:lnTo>
                <a:lnTo>
                  <a:pt x="0" y="0"/>
                </a:lnTo>
                <a:lnTo>
                  <a:pt x="6769100" y="0"/>
                </a:lnTo>
                <a:cubicBezTo>
                  <a:pt x="6764103" y="1109810"/>
                  <a:pt x="6777579" y="2219619"/>
                  <a:pt x="6772582" y="3329429"/>
                </a:cubicBezTo>
              </a:path>
            </a:pathLst>
          </a:custGeom>
          <a:noFill/>
          <a:ln w="50800">
            <a:solidFill>
              <a:srgbClr val="005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" name="椭圆 1"/>
          <p:cNvSpPr/>
          <p:nvPr userDrawn="1"/>
        </p:nvSpPr>
        <p:spPr bwMode="auto">
          <a:xfrm>
            <a:off x="104624" y="370007"/>
            <a:ext cx="1867726" cy="1468714"/>
          </a:xfrm>
          <a:prstGeom prst="ellipse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85" y="5356890"/>
            <a:ext cx="1371189" cy="339106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t="9651" r="1898" b="5657"/>
          <a:stretch>
            <a:fillRect/>
          </a:stretch>
        </p:blipFill>
        <p:spPr>
          <a:xfrm>
            <a:off x="70009" y="3707137"/>
            <a:ext cx="3041368" cy="15915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rcRect t="19923" b="3790"/>
          <a:stretch>
            <a:fillRect/>
          </a:stretch>
        </p:blipFill>
        <p:spPr>
          <a:xfrm>
            <a:off x="6155849" y="3707137"/>
            <a:ext cx="2918418" cy="15915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3425" y="319365"/>
            <a:ext cx="1368000" cy="136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92145" y="3707130"/>
            <a:ext cx="2883354" cy="159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1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116490" y="5348320"/>
            <a:ext cx="936104" cy="389304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313F7C39-F88B-7E49-A2D8-BEADCCBE3AF4}" type="slidenum">
              <a:rPr lang="en-US" altLang="zh-CN" smtClean="0"/>
            </a:fld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/>
        </p:nvSpPr>
        <p:spPr>
          <a:xfrm>
            <a:off x="394" y="-13680"/>
            <a:ext cx="9163207" cy="215268"/>
          </a:xfrm>
          <a:prstGeom prst="rect">
            <a:avLst/>
          </a:prstGeom>
          <a:solidFill>
            <a:srgbClr val="005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5" name="Rectangle 101"/>
          <p:cNvSpPr>
            <a:spLocks noChangeArrowheads="1"/>
          </p:cNvSpPr>
          <p:nvPr userDrawn="1"/>
        </p:nvSpPr>
        <p:spPr bwMode="auto">
          <a:xfrm>
            <a:off x="-28106" y="5356890"/>
            <a:ext cx="9191312" cy="365585"/>
          </a:xfrm>
          <a:prstGeom prst="rect">
            <a:avLst/>
          </a:prstGeom>
          <a:solidFill>
            <a:srgbClr val="005826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100"/>
          </a:p>
        </p:txBody>
      </p:sp>
      <p:sp>
        <p:nvSpPr>
          <p:cNvPr id="31" name="日期占位符 5"/>
          <p:cNvSpPr txBox="1"/>
          <p:nvPr userDrawn="1"/>
        </p:nvSpPr>
        <p:spPr bwMode="white">
          <a:xfrm>
            <a:off x="6022852" y="5403391"/>
            <a:ext cx="3057818" cy="3435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http://spa.sysu.edu.cn/</a:t>
            </a:r>
            <a:endParaRPr lang="en-US" altLang="zh-CN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920750" y="805180"/>
            <a:ext cx="7317740" cy="2550795"/>
          </a:xfrm>
          <a:custGeom>
            <a:avLst/>
            <a:gdLst>
              <a:gd name="connsiteX0" fmla="*/ 0 w 6769100"/>
              <a:gd name="connsiteY0" fmla="*/ 0 h 2879724"/>
              <a:gd name="connsiteX1" fmla="*/ 6769100 w 6769100"/>
              <a:gd name="connsiteY1" fmla="*/ 0 h 2879724"/>
              <a:gd name="connsiteX2" fmla="*/ 6769100 w 6769100"/>
              <a:gd name="connsiteY2" fmla="*/ 2879724 h 2879724"/>
              <a:gd name="connsiteX3" fmla="*/ 6574071 w 6769100"/>
              <a:gd name="connsiteY3" fmla="*/ 2879724 h 2879724"/>
              <a:gd name="connsiteX4" fmla="*/ 6574071 w 6769100"/>
              <a:gd name="connsiteY4" fmla="*/ 2022761 h 2879724"/>
              <a:gd name="connsiteX5" fmla="*/ 5907894 w 6769100"/>
              <a:gd name="connsiteY5" fmla="*/ 2022761 h 2879724"/>
              <a:gd name="connsiteX6" fmla="*/ 5907894 w 6769100"/>
              <a:gd name="connsiteY6" fmla="*/ 2879724 h 2879724"/>
              <a:gd name="connsiteX7" fmla="*/ 0 w 6769100"/>
              <a:gd name="connsiteY7" fmla="*/ 2879724 h 2879724"/>
              <a:gd name="connsiteX0-1" fmla="*/ 0 w 6769100"/>
              <a:gd name="connsiteY0-2" fmla="*/ 0 h 2879724"/>
              <a:gd name="connsiteX1-3" fmla="*/ 6769100 w 6769100"/>
              <a:gd name="connsiteY1-4" fmla="*/ 0 h 2879724"/>
              <a:gd name="connsiteX2-5" fmla="*/ 6769100 w 6769100"/>
              <a:gd name="connsiteY2-6" fmla="*/ 2879724 h 2879724"/>
              <a:gd name="connsiteX3-7" fmla="*/ 6574071 w 6769100"/>
              <a:gd name="connsiteY3-8" fmla="*/ 2879724 h 2879724"/>
              <a:gd name="connsiteX4-9" fmla="*/ 5907894 w 6769100"/>
              <a:gd name="connsiteY4-10" fmla="*/ 2022761 h 2879724"/>
              <a:gd name="connsiteX5-11" fmla="*/ 5907894 w 6769100"/>
              <a:gd name="connsiteY5-12" fmla="*/ 2879724 h 2879724"/>
              <a:gd name="connsiteX6-13" fmla="*/ 0 w 6769100"/>
              <a:gd name="connsiteY6-14" fmla="*/ 2879724 h 2879724"/>
              <a:gd name="connsiteX7-15" fmla="*/ 0 w 6769100"/>
              <a:gd name="connsiteY7-16" fmla="*/ 0 h 2879724"/>
              <a:gd name="connsiteX0-17" fmla="*/ 0 w 6769100"/>
              <a:gd name="connsiteY0-18" fmla="*/ 0 h 2879724"/>
              <a:gd name="connsiteX1-19" fmla="*/ 6769100 w 6769100"/>
              <a:gd name="connsiteY1-20" fmla="*/ 0 h 2879724"/>
              <a:gd name="connsiteX2-21" fmla="*/ 6769100 w 6769100"/>
              <a:gd name="connsiteY2-22" fmla="*/ 2879724 h 2879724"/>
              <a:gd name="connsiteX3-23" fmla="*/ 5907894 w 6769100"/>
              <a:gd name="connsiteY3-24" fmla="*/ 2022761 h 2879724"/>
              <a:gd name="connsiteX4-25" fmla="*/ 5907894 w 6769100"/>
              <a:gd name="connsiteY4-26" fmla="*/ 2879724 h 2879724"/>
              <a:gd name="connsiteX5-27" fmla="*/ 0 w 6769100"/>
              <a:gd name="connsiteY5-28" fmla="*/ 2879724 h 2879724"/>
              <a:gd name="connsiteX6-29" fmla="*/ 0 w 6769100"/>
              <a:gd name="connsiteY6-30" fmla="*/ 0 h 2879724"/>
              <a:gd name="connsiteX0-31" fmla="*/ 5907894 w 6769100"/>
              <a:gd name="connsiteY0-32" fmla="*/ 2022761 h 2879724"/>
              <a:gd name="connsiteX1-33" fmla="*/ 5907894 w 6769100"/>
              <a:gd name="connsiteY1-34" fmla="*/ 2879724 h 2879724"/>
              <a:gd name="connsiteX2-35" fmla="*/ 0 w 6769100"/>
              <a:gd name="connsiteY2-36" fmla="*/ 2879724 h 2879724"/>
              <a:gd name="connsiteX3-37" fmla="*/ 0 w 6769100"/>
              <a:gd name="connsiteY3-38" fmla="*/ 0 h 2879724"/>
              <a:gd name="connsiteX4-39" fmla="*/ 6769100 w 6769100"/>
              <a:gd name="connsiteY4-40" fmla="*/ 0 h 2879724"/>
              <a:gd name="connsiteX5-41" fmla="*/ 6769100 w 6769100"/>
              <a:gd name="connsiteY5-42" fmla="*/ 2879724 h 2879724"/>
              <a:gd name="connsiteX6-43" fmla="*/ 5999334 w 6769100"/>
              <a:gd name="connsiteY6-44" fmla="*/ 2114201 h 2879724"/>
              <a:gd name="connsiteX0-45" fmla="*/ 5907894 w 6769100"/>
              <a:gd name="connsiteY0-46" fmla="*/ 2022761 h 2879724"/>
              <a:gd name="connsiteX1-47" fmla="*/ 5907894 w 6769100"/>
              <a:gd name="connsiteY1-48" fmla="*/ 2879724 h 2879724"/>
              <a:gd name="connsiteX2-49" fmla="*/ 0 w 6769100"/>
              <a:gd name="connsiteY2-50" fmla="*/ 2879724 h 2879724"/>
              <a:gd name="connsiteX3-51" fmla="*/ 0 w 6769100"/>
              <a:gd name="connsiteY3-52" fmla="*/ 0 h 2879724"/>
              <a:gd name="connsiteX4-53" fmla="*/ 6769100 w 6769100"/>
              <a:gd name="connsiteY4-54" fmla="*/ 0 h 2879724"/>
              <a:gd name="connsiteX5-55" fmla="*/ 6769100 w 6769100"/>
              <a:gd name="connsiteY5-56" fmla="*/ 2879724 h 2879724"/>
              <a:gd name="connsiteX0-57" fmla="*/ 5907894 w 6769100"/>
              <a:gd name="connsiteY0-58" fmla="*/ 2022761 h 3329429"/>
              <a:gd name="connsiteX1-59" fmla="*/ 5907894 w 6769100"/>
              <a:gd name="connsiteY1-60" fmla="*/ 2879724 h 3329429"/>
              <a:gd name="connsiteX2-61" fmla="*/ 0 w 6769100"/>
              <a:gd name="connsiteY2-62" fmla="*/ 2879724 h 3329429"/>
              <a:gd name="connsiteX3-63" fmla="*/ 0 w 6769100"/>
              <a:gd name="connsiteY3-64" fmla="*/ 0 h 3329429"/>
              <a:gd name="connsiteX4-65" fmla="*/ 6769100 w 6769100"/>
              <a:gd name="connsiteY4-66" fmla="*/ 0 h 3329429"/>
              <a:gd name="connsiteX5-67" fmla="*/ 6754110 w 6769100"/>
              <a:gd name="connsiteY5-68" fmla="*/ 3329429 h 3329429"/>
              <a:gd name="connsiteX0-69" fmla="*/ 5907894 w 6773713"/>
              <a:gd name="connsiteY0-70" fmla="*/ 2022761 h 3329429"/>
              <a:gd name="connsiteX1-71" fmla="*/ 5907894 w 6773713"/>
              <a:gd name="connsiteY1-72" fmla="*/ 2879724 h 3329429"/>
              <a:gd name="connsiteX2-73" fmla="*/ 0 w 6773713"/>
              <a:gd name="connsiteY2-74" fmla="*/ 2879724 h 3329429"/>
              <a:gd name="connsiteX3-75" fmla="*/ 0 w 6773713"/>
              <a:gd name="connsiteY3-76" fmla="*/ 0 h 3329429"/>
              <a:gd name="connsiteX4-77" fmla="*/ 6769100 w 6773713"/>
              <a:gd name="connsiteY4-78" fmla="*/ 0 h 3329429"/>
              <a:gd name="connsiteX5-79" fmla="*/ 6772582 w 6773713"/>
              <a:gd name="connsiteY5-80" fmla="*/ 3329429 h 33294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773713" h="3329429">
                <a:moveTo>
                  <a:pt x="5907894" y="2022761"/>
                </a:moveTo>
                <a:lnTo>
                  <a:pt x="5907894" y="2879724"/>
                </a:lnTo>
                <a:lnTo>
                  <a:pt x="0" y="2879724"/>
                </a:lnTo>
                <a:lnTo>
                  <a:pt x="0" y="0"/>
                </a:lnTo>
                <a:lnTo>
                  <a:pt x="6769100" y="0"/>
                </a:lnTo>
                <a:cubicBezTo>
                  <a:pt x="6764103" y="1109810"/>
                  <a:pt x="6777579" y="2219619"/>
                  <a:pt x="6772582" y="3329429"/>
                </a:cubicBezTo>
              </a:path>
            </a:pathLst>
          </a:custGeom>
          <a:noFill/>
          <a:ln w="50800">
            <a:solidFill>
              <a:srgbClr val="005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" name="椭圆 1"/>
          <p:cNvSpPr/>
          <p:nvPr userDrawn="1"/>
        </p:nvSpPr>
        <p:spPr bwMode="auto">
          <a:xfrm>
            <a:off x="104624" y="370007"/>
            <a:ext cx="1867726" cy="1468714"/>
          </a:xfrm>
          <a:prstGeom prst="ellipse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Прямоугольник 16"/>
          <p:cNvSpPr/>
          <p:nvPr userDrawn="1"/>
        </p:nvSpPr>
        <p:spPr>
          <a:xfrm>
            <a:off x="-3334" y="3622920"/>
            <a:ext cx="9150191" cy="1739955"/>
          </a:xfrm>
          <a:prstGeom prst="rect">
            <a:avLst/>
          </a:prstGeom>
          <a:solidFill>
            <a:srgbClr val="005826">
              <a:alpha val="37000"/>
            </a:srgbClr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0000"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Open Sans" panose="020B0606030504020204" charset="0"/>
              <a:sym typeface="Source Han Serif SC" panose="02020400000000000000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0" y="5356890"/>
            <a:ext cx="1371189" cy="339106"/>
          </a:xfrm>
          <a:prstGeom prst="rect">
            <a:avLst/>
          </a:prstGeom>
        </p:spPr>
      </p:pic>
      <p:pic>
        <p:nvPicPr>
          <p:cNvPr id="4" name="图片 3" descr="九大行星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345" y="3695918"/>
            <a:ext cx="2784634" cy="1591648"/>
          </a:xfrm>
          <a:prstGeom prst="rect">
            <a:avLst/>
          </a:prstGeom>
        </p:spPr>
      </p:pic>
      <p:pic>
        <p:nvPicPr>
          <p:cNvPr id="6" name="图片 5" descr="嫦娥五号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4822"/>
          <a:stretch>
            <a:fillRect/>
          </a:stretch>
        </p:blipFill>
        <p:spPr>
          <a:xfrm>
            <a:off x="2962751" y="3696977"/>
            <a:ext cx="3009424" cy="15916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l="458"/>
          <a:stretch>
            <a:fillRect/>
          </a:stretch>
        </p:blipFill>
        <p:spPr>
          <a:xfrm>
            <a:off x="6065520" y="3694858"/>
            <a:ext cx="2984500" cy="1591648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3425" y="319365"/>
            <a:ext cx="1368000" cy="136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3" grpId="0" bldLvl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5296527"/>
            <a:ext cx="2025000" cy="26424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5296527"/>
            <a:ext cx="2970000" cy="26424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5211920"/>
            <a:ext cx="2133600" cy="38136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5211920"/>
            <a:ext cx="2895600" cy="38136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851262-3A9F-4FD7-AE18-86506F20FFF6}" type="slidenum">
              <a:rPr lang="en-US" altLang="zh-CN"/>
            </a:fld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38136"/>
            <a:ext cx="8229600" cy="482526"/>
          </a:xfrm>
        </p:spPr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8136"/>
            <a:ext cx="8229600" cy="4825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706046"/>
            <a:ext cx="8229600" cy="4550896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52091-389A-461F-B438-AD331F9A544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1.xml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1"/>
          <p:cNvSpPr>
            <a:spLocks noChangeArrowheads="1"/>
          </p:cNvSpPr>
          <p:nvPr userDrawn="1"/>
        </p:nvSpPr>
        <p:spPr bwMode="auto">
          <a:xfrm>
            <a:off x="-7530" y="5324474"/>
            <a:ext cx="9191312" cy="395926"/>
          </a:xfrm>
          <a:prstGeom prst="rect">
            <a:avLst/>
          </a:prstGeom>
          <a:solidFill>
            <a:srgbClr val="05471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100" b="1">
              <a:latin typeface="Georgia" panose="02040502050405020303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116490" y="5348320"/>
            <a:ext cx="936104" cy="389304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313F7C39-F88B-7E49-A2D8-BEADCCBE3AF4}" type="slidenum">
              <a:rPr lang="en-US" altLang="zh-CN" smtClean="0"/>
            </a:fld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Rectangle 106"/>
          <p:cNvSpPr>
            <a:spLocks noChangeArrowheads="1"/>
          </p:cNvSpPr>
          <p:nvPr userDrawn="1"/>
        </p:nvSpPr>
        <p:spPr bwMode="auto">
          <a:xfrm>
            <a:off x="30570" y="481106"/>
            <a:ext cx="8073000" cy="104873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100"/>
          </a:p>
        </p:txBody>
      </p:sp>
      <p:sp>
        <p:nvSpPr>
          <p:cNvPr id="2" name="AutoShape 103"/>
          <p:cNvSpPr>
            <a:spLocks noChangeArrowheads="1"/>
          </p:cNvSpPr>
          <p:nvPr userDrawn="1"/>
        </p:nvSpPr>
        <p:spPr bwMode="auto">
          <a:xfrm>
            <a:off x="30570" y="301150"/>
            <a:ext cx="243000" cy="270255"/>
          </a:xfrm>
          <a:prstGeom prst="diamond">
            <a:avLst/>
          </a:prstGeom>
          <a:solidFill>
            <a:srgbClr val="005826"/>
          </a:solidFill>
          <a:ln w="2857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100" dirty="0"/>
          </a:p>
        </p:txBody>
      </p:sp>
      <p:pic>
        <p:nvPicPr>
          <p:cNvPr id="7" name="图片 6"/>
          <p:cNvPicPr/>
          <p:nvPr userDrawn="1"/>
        </p:nvPicPr>
        <p:blipFill>
          <a:blip r:embed="rId7"/>
          <a:stretch>
            <a:fillRect/>
          </a:stretch>
        </p:blipFill>
        <p:spPr>
          <a:xfrm>
            <a:off x="91880" y="5351790"/>
            <a:ext cx="1215000" cy="339106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244483" y="113073"/>
            <a:ext cx="756000" cy="75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35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285750" indent="-285750" algn="l" rtl="0" eaLnBrk="0" fontAlgn="base" hangingPunct="0">
        <a:spcBef>
          <a:spcPts val="8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335" b="1">
          <a:solidFill>
            <a:schemeClr val="tx1"/>
          </a:solidFill>
          <a:latin typeface="+mn-lt"/>
          <a:ea typeface="+mn-ea"/>
          <a:cs typeface="+mn-cs"/>
        </a:defRPr>
      </a:lvl1pPr>
      <a:lvl2pPr marL="619760" indent="-238125" algn="l" rtl="0" eaLnBrk="0" fontAlgn="base" hangingPunct="0">
        <a:spcBef>
          <a:spcPts val="8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170">
          <a:solidFill>
            <a:schemeClr val="tx1"/>
          </a:solidFill>
          <a:latin typeface="Arial" panose="020B0604020202020204" pitchFamily="34" charset="0"/>
        </a:defRPr>
      </a:lvl2pPr>
      <a:lvl3pPr marL="953135" indent="-190500" algn="l" rtl="0" eaLnBrk="0" fontAlgn="base" hangingPunct="0">
        <a:spcBef>
          <a:spcPts val="8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Arial" panose="020B0604020202020204" pitchFamily="34" charset="0"/>
        </a:defRPr>
      </a:lvl3pPr>
      <a:lvl4pPr marL="1334770" indent="-190500" algn="l" rtl="0" eaLnBrk="0" fontAlgn="base" hangingPunct="0">
        <a:spcBef>
          <a:spcPts val="80"/>
        </a:spcBef>
        <a:spcAft>
          <a:spcPct val="0"/>
        </a:spcAft>
        <a:buChar char="–"/>
        <a:defRPr sz="1670">
          <a:solidFill>
            <a:schemeClr val="tx1"/>
          </a:solidFill>
          <a:latin typeface="Arial" panose="020B0604020202020204" pitchFamily="34" charset="0"/>
        </a:defRPr>
      </a:lvl4pPr>
      <a:lvl5pPr marL="1716405" indent="-190500" algn="l" rtl="0" eaLnBrk="0" fontAlgn="base" hangingPunct="0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Arial" panose="020B0604020202020204" pitchFamily="34" charset="0"/>
        </a:defRPr>
      </a:lvl5pPr>
      <a:lvl6pPr marL="2097405" indent="-190500" algn="l" rtl="0" eaLnBrk="1" fontAlgn="base" hangingPunct="1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Arial" panose="020B0604020202020204" pitchFamily="34" charset="0"/>
        </a:defRPr>
      </a:lvl6pPr>
      <a:lvl7pPr marL="2479040" indent="-190500" algn="l" rtl="0" eaLnBrk="1" fontAlgn="base" hangingPunct="1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Arial" panose="020B0604020202020204" pitchFamily="34" charset="0"/>
        </a:defRPr>
      </a:lvl7pPr>
      <a:lvl8pPr marL="2860040" indent="-190500" algn="l" rtl="0" eaLnBrk="1" fontAlgn="base" hangingPunct="1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Arial" panose="020B0604020202020204" pitchFamily="34" charset="0"/>
        </a:defRPr>
      </a:lvl8pPr>
      <a:lvl9pPr marL="3241675" indent="-190500" algn="l" rtl="0" eaLnBrk="1" fontAlgn="base" hangingPunct="1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7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9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jpe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tags" Target="../tags/tag19.xml"/><Relationship Id="rId5" Type="http://schemas.openxmlformats.org/officeDocument/2006/relationships/image" Target="../media/image33.png"/><Relationship Id="rId4" Type="http://schemas.openxmlformats.org/officeDocument/2006/relationships/tags" Target="../tags/tag18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42.GIF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image" Target="../media/image50.emf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8.xml"/><Relationship Id="rId10" Type="http://schemas.openxmlformats.org/officeDocument/2006/relationships/image" Target="../media/image52.png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.jpeg"/><Relationship Id="rId3" Type="http://schemas.openxmlformats.org/officeDocument/2006/relationships/tags" Target="../tags/tag30.xml"/><Relationship Id="rId2" Type="http://schemas.openxmlformats.org/officeDocument/2006/relationships/image" Target="../media/image57.png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image" Target="../media/image60.png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39.xml"/><Relationship Id="rId1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tags" Target="../tags/tag138.xml"/><Relationship Id="rId98" Type="http://schemas.openxmlformats.org/officeDocument/2006/relationships/tags" Target="../tags/tag137.xml"/><Relationship Id="rId97" Type="http://schemas.openxmlformats.org/officeDocument/2006/relationships/tags" Target="../tags/tag136.xml"/><Relationship Id="rId96" Type="http://schemas.openxmlformats.org/officeDocument/2006/relationships/tags" Target="../tags/tag135.xml"/><Relationship Id="rId95" Type="http://schemas.openxmlformats.org/officeDocument/2006/relationships/tags" Target="../tags/tag134.xml"/><Relationship Id="rId94" Type="http://schemas.openxmlformats.org/officeDocument/2006/relationships/tags" Target="../tags/tag133.xml"/><Relationship Id="rId93" Type="http://schemas.openxmlformats.org/officeDocument/2006/relationships/tags" Target="../tags/tag132.xml"/><Relationship Id="rId92" Type="http://schemas.openxmlformats.org/officeDocument/2006/relationships/tags" Target="../tags/tag131.xml"/><Relationship Id="rId91" Type="http://schemas.openxmlformats.org/officeDocument/2006/relationships/tags" Target="../tags/tag130.xml"/><Relationship Id="rId90" Type="http://schemas.openxmlformats.org/officeDocument/2006/relationships/tags" Target="../tags/tag129.xml"/><Relationship Id="rId9" Type="http://schemas.openxmlformats.org/officeDocument/2006/relationships/tags" Target="../tags/tag48.xml"/><Relationship Id="rId89" Type="http://schemas.openxmlformats.org/officeDocument/2006/relationships/tags" Target="../tags/tag128.xml"/><Relationship Id="rId88" Type="http://schemas.openxmlformats.org/officeDocument/2006/relationships/tags" Target="../tags/tag127.xml"/><Relationship Id="rId87" Type="http://schemas.openxmlformats.org/officeDocument/2006/relationships/tags" Target="../tags/tag126.xml"/><Relationship Id="rId86" Type="http://schemas.openxmlformats.org/officeDocument/2006/relationships/tags" Target="../tags/tag125.xml"/><Relationship Id="rId85" Type="http://schemas.openxmlformats.org/officeDocument/2006/relationships/tags" Target="../tags/tag124.xml"/><Relationship Id="rId84" Type="http://schemas.openxmlformats.org/officeDocument/2006/relationships/tags" Target="../tags/tag123.xml"/><Relationship Id="rId83" Type="http://schemas.openxmlformats.org/officeDocument/2006/relationships/tags" Target="../tags/tag122.xml"/><Relationship Id="rId82" Type="http://schemas.openxmlformats.org/officeDocument/2006/relationships/tags" Target="../tags/tag121.xml"/><Relationship Id="rId81" Type="http://schemas.openxmlformats.org/officeDocument/2006/relationships/tags" Target="../tags/tag120.xml"/><Relationship Id="rId80" Type="http://schemas.openxmlformats.org/officeDocument/2006/relationships/tags" Target="../tags/tag119.xml"/><Relationship Id="rId8" Type="http://schemas.openxmlformats.org/officeDocument/2006/relationships/tags" Target="../tags/tag47.xml"/><Relationship Id="rId79" Type="http://schemas.openxmlformats.org/officeDocument/2006/relationships/tags" Target="../tags/tag118.xml"/><Relationship Id="rId78" Type="http://schemas.openxmlformats.org/officeDocument/2006/relationships/tags" Target="../tags/tag117.xml"/><Relationship Id="rId77" Type="http://schemas.openxmlformats.org/officeDocument/2006/relationships/tags" Target="../tags/tag116.xml"/><Relationship Id="rId76" Type="http://schemas.openxmlformats.org/officeDocument/2006/relationships/tags" Target="../tags/tag115.xml"/><Relationship Id="rId75" Type="http://schemas.openxmlformats.org/officeDocument/2006/relationships/tags" Target="../tags/tag114.xml"/><Relationship Id="rId74" Type="http://schemas.openxmlformats.org/officeDocument/2006/relationships/tags" Target="../tags/tag113.xml"/><Relationship Id="rId73" Type="http://schemas.openxmlformats.org/officeDocument/2006/relationships/tags" Target="../tags/tag112.xml"/><Relationship Id="rId72" Type="http://schemas.openxmlformats.org/officeDocument/2006/relationships/tags" Target="../tags/tag111.xml"/><Relationship Id="rId71" Type="http://schemas.openxmlformats.org/officeDocument/2006/relationships/tags" Target="../tags/tag110.xml"/><Relationship Id="rId70" Type="http://schemas.openxmlformats.org/officeDocument/2006/relationships/tags" Target="../tags/tag109.xml"/><Relationship Id="rId7" Type="http://schemas.openxmlformats.org/officeDocument/2006/relationships/tags" Target="../tags/tag46.xml"/><Relationship Id="rId69" Type="http://schemas.openxmlformats.org/officeDocument/2006/relationships/tags" Target="../tags/tag108.xml"/><Relationship Id="rId68" Type="http://schemas.openxmlformats.org/officeDocument/2006/relationships/tags" Target="../tags/tag107.xml"/><Relationship Id="rId67" Type="http://schemas.openxmlformats.org/officeDocument/2006/relationships/tags" Target="../tags/tag106.xml"/><Relationship Id="rId66" Type="http://schemas.openxmlformats.org/officeDocument/2006/relationships/tags" Target="../tags/tag105.xml"/><Relationship Id="rId65" Type="http://schemas.openxmlformats.org/officeDocument/2006/relationships/tags" Target="../tags/tag104.xml"/><Relationship Id="rId64" Type="http://schemas.openxmlformats.org/officeDocument/2006/relationships/tags" Target="../tags/tag103.xml"/><Relationship Id="rId63" Type="http://schemas.openxmlformats.org/officeDocument/2006/relationships/tags" Target="../tags/tag102.xml"/><Relationship Id="rId62" Type="http://schemas.openxmlformats.org/officeDocument/2006/relationships/tags" Target="../tags/tag101.xml"/><Relationship Id="rId61" Type="http://schemas.openxmlformats.org/officeDocument/2006/relationships/tags" Target="../tags/tag100.xml"/><Relationship Id="rId60" Type="http://schemas.openxmlformats.org/officeDocument/2006/relationships/tags" Target="../tags/tag99.xml"/><Relationship Id="rId6" Type="http://schemas.openxmlformats.org/officeDocument/2006/relationships/tags" Target="../tags/tag45.xml"/><Relationship Id="rId59" Type="http://schemas.openxmlformats.org/officeDocument/2006/relationships/tags" Target="../tags/tag98.xml"/><Relationship Id="rId58" Type="http://schemas.openxmlformats.org/officeDocument/2006/relationships/tags" Target="../tags/tag97.xml"/><Relationship Id="rId57" Type="http://schemas.openxmlformats.org/officeDocument/2006/relationships/tags" Target="../tags/tag96.xml"/><Relationship Id="rId56" Type="http://schemas.openxmlformats.org/officeDocument/2006/relationships/tags" Target="../tags/tag95.xml"/><Relationship Id="rId55" Type="http://schemas.openxmlformats.org/officeDocument/2006/relationships/tags" Target="../tags/tag94.xml"/><Relationship Id="rId54" Type="http://schemas.openxmlformats.org/officeDocument/2006/relationships/tags" Target="../tags/tag93.xml"/><Relationship Id="rId53" Type="http://schemas.openxmlformats.org/officeDocument/2006/relationships/tags" Target="../tags/tag92.xml"/><Relationship Id="rId52" Type="http://schemas.openxmlformats.org/officeDocument/2006/relationships/tags" Target="../tags/tag91.xml"/><Relationship Id="rId51" Type="http://schemas.openxmlformats.org/officeDocument/2006/relationships/tags" Target="../tags/tag90.xml"/><Relationship Id="rId50" Type="http://schemas.openxmlformats.org/officeDocument/2006/relationships/tags" Target="../tags/tag89.xml"/><Relationship Id="rId5" Type="http://schemas.openxmlformats.org/officeDocument/2006/relationships/tags" Target="../tags/tag44.xml"/><Relationship Id="rId49" Type="http://schemas.openxmlformats.org/officeDocument/2006/relationships/tags" Target="../tags/tag88.xml"/><Relationship Id="rId48" Type="http://schemas.openxmlformats.org/officeDocument/2006/relationships/tags" Target="../tags/tag87.xml"/><Relationship Id="rId47" Type="http://schemas.openxmlformats.org/officeDocument/2006/relationships/tags" Target="../tags/tag86.xml"/><Relationship Id="rId46" Type="http://schemas.openxmlformats.org/officeDocument/2006/relationships/tags" Target="../tags/tag85.xml"/><Relationship Id="rId45" Type="http://schemas.openxmlformats.org/officeDocument/2006/relationships/tags" Target="../tags/tag84.xml"/><Relationship Id="rId44" Type="http://schemas.openxmlformats.org/officeDocument/2006/relationships/tags" Target="../tags/tag83.xml"/><Relationship Id="rId43" Type="http://schemas.openxmlformats.org/officeDocument/2006/relationships/tags" Target="../tags/tag82.xml"/><Relationship Id="rId42" Type="http://schemas.openxmlformats.org/officeDocument/2006/relationships/tags" Target="../tags/tag81.xml"/><Relationship Id="rId41" Type="http://schemas.openxmlformats.org/officeDocument/2006/relationships/tags" Target="../tags/tag80.xml"/><Relationship Id="rId40" Type="http://schemas.openxmlformats.org/officeDocument/2006/relationships/tags" Target="../tags/tag79.xml"/><Relationship Id="rId4" Type="http://schemas.openxmlformats.org/officeDocument/2006/relationships/tags" Target="../tags/tag43.xml"/><Relationship Id="rId39" Type="http://schemas.openxmlformats.org/officeDocument/2006/relationships/tags" Target="../tags/tag78.xml"/><Relationship Id="rId38" Type="http://schemas.openxmlformats.org/officeDocument/2006/relationships/tags" Target="../tags/tag77.xml"/><Relationship Id="rId37" Type="http://schemas.openxmlformats.org/officeDocument/2006/relationships/tags" Target="../tags/tag76.xml"/><Relationship Id="rId36" Type="http://schemas.openxmlformats.org/officeDocument/2006/relationships/tags" Target="../tags/tag75.xml"/><Relationship Id="rId35" Type="http://schemas.openxmlformats.org/officeDocument/2006/relationships/tags" Target="../tags/tag74.xml"/><Relationship Id="rId34" Type="http://schemas.openxmlformats.org/officeDocument/2006/relationships/tags" Target="../tags/tag73.xml"/><Relationship Id="rId33" Type="http://schemas.openxmlformats.org/officeDocument/2006/relationships/tags" Target="../tags/tag72.xml"/><Relationship Id="rId32" Type="http://schemas.openxmlformats.org/officeDocument/2006/relationships/tags" Target="../tags/tag71.xml"/><Relationship Id="rId31" Type="http://schemas.openxmlformats.org/officeDocument/2006/relationships/tags" Target="../tags/tag70.xml"/><Relationship Id="rId30" Type="http://schemas.openxmlformats.org/officeDocument/2006/relationships/tags" Target="../tags/tag69.xml"/><Relationship Id="rId3" Type="http://schemas.openxmlformats.org/officeDocument/2006/relationships/tags" Target="../tags/tag42.xml"/><Relationship Id="rId29" Type="http://schemas.openxmlformats.org/officeDocument/2006/relationships/tags" Target="../tags/tag68.xml"/><Relationship Id="rId28" Type="http://schemas.openxmlformats.org/officeDocument/2006/relationships/tags" Target="../tags/tag67.xml"/><Relationship Id="rId27" Type="http://schemas.openxmlformats.org/officeDocument/2006/relationships/tags" Target="../tags/tag66.xml"/><Relationship Id="rId26" Type="http://schemas.openxmlformats.org/officeDocument/2006/relationships/tags" Target="../tags/tag65.xml"/><Relationship Id="rId25" Type="http://schemas.openxmlformats.org/officeDocument/2006/relationships/tags" Target="../tags/tag64.xml"/><Relationship Id="rId24" Type="http://schemas.openxmlformats.org/officeDocument/2006/relationships/tags" Target="../tags/tag63.xml"/><Relationship Id="rId23" Type="http://schemas.openxmlformats.org/officeDocument/2006/relationships/tags" Target="../tags/tag62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tags" Target="../tags/tag41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0" Type="http://schemas.openxmlformats.org/officeDocument/2006/relationships/slideLayout" Target="../slideLayouts/slideLayout2.xml"/><Relationship Id="rId13" Type="http://schemas.openxmlformats.org/officeDocument/2006/relationships/tags" Target="../tags/tag52.xml"/><Relationship Id="rId129" Type="http://schemas.openxmlformats.org/officeDocument/2006/relationships/tags" Target="../tags/tag168.xml"/><Relationship Id="rId128" Type="http://schemas.openxmlformats.org/officeDocument/2006/relationships/tags" Target="../tags/tag167.xml"/><Relationship Id="rId127" Type="http://schemas.openxmlformats.org/officeDocument/2006/relationships/tags" Target="../tags/tag166.xml"/><Relationship Id="rId126" Type="http://schemas.openxmlformats.org/officeDocument/2006/relationships/tags" Target="../tags/tag165.xml"/><Relationship Id="rId125" Type="http://schemas.openxmlformats.org/officeDocument/2006/relationships/tags" Target="../tags/tag164.xml"/><Relationship Id="rId124" Type="http://schemas.openxmlformats.org/officeDocument/2006/relationships/tags" Target="../tags/tag163.xml"/><Relationship Id="rId123" Type="http://schemas.openxmlformats.org/officeDocument/2006/relationships/tags" Target="../tags/tag162.xml"/><Relationship Id="rId122" Type="http://schemas.openxmlformats.org/officeDocument/2006/relationships/tags" Target="../tags/tag161.xml"/><Relationship Id="rId121" Type="http://schemas.openxmlformats.org/officeDocument/2006/relationships/tags" Target="../tags/tag160.xml"/><Relationship Id="rId120" Type="http://schemas.openxmlformats.org/officeDocument/2006/relationships/tags" Target="../tags/tag159.xml"/><Relationship Id="rId12" Type="http://schemas.openxmlformats.org/officeDocument/2006/relationships/tags" Target="../tags/tag51.xml"/><Relationship Id="rId119" Type="http://schemas.openxmlformats.org/officeDocument/2006/relationships/tags" Target="../tags/tag158.xml"/><Relationship Id="rId118" Type="http://schemas.openxmlformats.org/officeDocument/2006/relationships/tags" Target="../tags/tag157.xml"/><Relationship Id="rId117" Type="http://schemas.openxmlformats.org/officeDocument/2006/relationships/tags" Target="../tags/tag156.xml"/><Relationship Id="rId116" Type="http://schemas.openxmlformats.org/officeDocument/2006/relationships/tags" Target="../tags/tag155.xml"/><Relationship Id="rId115" Type="http://schemas.openxmlformats.org/officeDocument/2006/relationships/tags" Target="../tags/tag154.xml"/><Relationship Id="rId114" Type="http://schemas.openxmlformats.org/officeDocument/2006/relationships/tags" Target="../tags/tag153.xml"/><Relationship Id="rId113" Type="http://schemas.openxmlformats.org/officeDocument/2006/relationships/tags" Target="../tags/tag152.xml"/><Relationship Id="rId112" Type="http://schemas.openxmlformats.org/officeDocument/2006/relationships/tags" Target="../tags/tag151.xml"/><Relationship Id="rId111" Type="http://schemas.openxmlformats.org/officeDocument/2006/relationships/tags" Target="../tags/tag150.xml"/><Relationship Id="rId110" Type="http://schemas.openxmlformats.org/officeDocument/2006/relationships/tags" Target="../tags/tag149.xml"/><Relationship Id="rId11" Type="http://schemas.openxmlformats.org/officeDocument/2006/relationships/tags" Target="../tags/tag50.xml"/><Relationship Id="rId109" Type="http://schemas.openxmlformats.org/officeDocument/2006/relationships/tags" Target="../tags/tag148.xml"/><Relationship Id="rId108" Type="http://schemas.openxmlformats.org/officeDocument/2006/relationships/tags" Target="../tags/tag147.xml"/><Relationship Id="rId107" Type="http://schemas.openxmlformats.org/officeDocument/2006/relationships/tags" Target="../tags/tag146.xml"/><Relationship Id="rId106" Type="http://schemas.openxmlformats.org/officeDocument/2006/relationships/tags" Target="../tags/tag145.xml"/><Relationship Id="rId105" Type="http://schemas.openxmlformats.org/officeDocument/2006/relationships/tags" Target="../tags/tag144.xml"/><Relationship Id="rId104" Type="http://schemas.openxmlformats.org/officeDocument/2006/relationships/tags" Target="../tags/tag143.xml"/><Relationship Id="rId103" Type="http://schemas.openxmlformats.org/officeDocument/2006/relationships/tags" Target="../tags/tag142.xml"/><Relationship Id="rId102" Type="http://schemas.openxmlformats.org/officeDocument/2006/relationships/tags" Target="../tags/tag141.xml"/><Relationship Id="rId101" Type="http://schemas.openxmlformats.org/officeDocument/2006/relationships/tags" Target="../tags/tag140.xml"/><Relationship Id="rId100" Type="http://schemas.openxmlformats.org/officeDocument/2006/relationships/tags" Target="../tags/tag139.xml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65.png"/><Relationship Id="rId3" Type="http://schemas.openxmlformats.org/officeDocument/2006/relationships/tags" Target="../tags/tag176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tags" Target="../tags/tag180.xml"/><Relationship Id="rId1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tags" Target="../tags/tag18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../media/image76.png"/><Relationship Id="rId7" Type="http://schemas.openxmlformats.org/officeDocument/2006/relationships/tags" Target="../tags/tag188.xml"/><Relationship Id="rId6" Type="http://schemas.openxmlformats.org/officeDocument/2006/relationships/image" Target="../media/image75.png"/><Relationship Id="rId5" Type="http://schemas.openxmlformats.org/officeDocument/2006/relationships/tags" Target="../tags/tag187.xml"/><Relationship Id="rId4" Type="http://schemas.openxmlformats.org/officeDocument/2006/relationships/image" Target="../media/image74.png"/><Relationship Id="rId3" Type="http://schemas.openxmlformats.org/officeDocument/2006/relationships/tags" Target="../tags/tag186.xml"/><Relationship Id="rId2" Type="http://schemas.openxmlformats.org/officeDocument/2006/relationships/image" Target="../media/image73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8.png"/><Relationship Id="rId11" Type="http://schemas.openxmlformats.org/officeDocument/2006/relationships/tags" Target="../tags/tag190.xml"/><Relationship Id="rId10" Type="http://schemas.openxmlformats.org/officeDocument/2006/relationships/image" Target="../media/image77.png"/><Relationship Id="rId1" Type="http://schemas.openxmlformats.org/officeDocument/2006/relationships/tags" Target="../tags/tag18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90.emf"/><Relationship Id="rId7" Type="http://schemas.openxmlformats.org/officeDocument/2006/relationships/tags" Target="../tags/tag191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jpeg"/><Relationship Id="rId8" Type="http://schemas.openxmlformats.org/officeDocument/2006/relationships/tags" Target="../tags/tag196.xml"/><Relationship Id="rId7" Type="http://schemas.openxmlformats.org/officeDocument/2006/relationships/image" Target="../media/image84.jpeg"/><Relationship Id="rId6" Type="http://schemas.openxmlformats.org/officeDocument/2006/relationships/tags" Target="../tags/tag195.xml"/><Relationship Id="rId5" Type="http://schemas.openxmlformats.org/officeDocument/2006/relationships/image" Target="../media/image92.emf"/><Relationship Id="rId4" Type="http://schemas.openxmlformats.org/officeDocument/2006/relationships/tags" Target="../tags/tag194.xml"/><Relationship Id="rId3" Type="http://schemas.openxmlformats.org/officeDocument/2006/relationships/image" Target="../media/image91.emf"/><Relationship Id="rId2" Type="http://schemas.openxmlformats.org/officeDocument/2006/relationships/tags" Target="../tags/tag193.xml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87.jpeg"/><Relationship Id="rId14" Type="http://schemas.openxmlformats.org/officeDocument/2006/relationships/tags" Target="../tags/tag199.xml"/><Relationship Id="rId13" Type="http://schemas.openxmlformats.org/officeDocument/2006/relationships/image" Target="../media/image88.jpeg"/><Relationship Id="rId12" Type="http://schemas.openxmlformats.org/officeDocument/2006/relationships/tags" Target="../tags/tag198.xml"/><Relationship Id="rId11" Type="http://schemas.openxmlformats.org/officeDocument/2006/relationships/image" Target="../media/image86.jpeg"/><Relationship Id="rId10" Type="http://schemas.openxmlformats.org/officeDocument/2006/relationships/tags" Target="../tags/tag197.xml"/><Relationship Id="rId1" Type="http://schemas.openxmlformats.org/officeDocument/2006/relationships/tags" Target="../tags/tag19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image" Target="../media/image88.jpeg"/><Relationship Id="rId7" Type="http://schemas.openxmlformats.org/officeDocument/2006/relationships/tags" Target="../tags/tag203.xml"/><Relationship Id="rId6" Type="http://schemas.openxmlformats.org/officeDocument/2006/relationships/image" Target="../media/image86.jpeg"/><Relationship Id="rId5" Type="http://schemas.openxmlformats.org/officeDocument/2006/relationships/tags" Target="../tags/tag202.xml"/><Relationship Id="rId4" Type="http://schemas.openxmlformats.org/officeDocument/2006/relationships/image" Target="../media/image85.jpeg"/><Relationship Id="rId3" Type="http://schemas.openxmlformats.org/officeDocument/2006/relationships/tags" Target="../tags/tag201.xml"/><Relationship Id="rId2" Type="http://schemas.openxmlformats.org/officeDocument/2006/relationships/image" Target="../media/image84.jpeg"/><Relationship Id="rId15" Type="http://schemas.openxmlformats.org/officeDocument/2006/relationships/slideLayout" Target="../slideLayouts/slideLayout5.xml"/><Relationship Id="rId14" Type="http://schemas.openxmlformats.org/officeDocument/2006/relationships/image" Target="../media/image94.emf"/><Relationship Id="rId13" Type="http://schemas.openxmlformats.org/officeDocument/2006/relationships/tags" Target="../tags/tag206.xml"/><Relationship Id="rId12" Type="http://schemas.openxmlformats.org/officeDocument/2006/relationships/image" Target="../media/image93.emf"/><Relationship Id="rId11" Type="http://schemas.openxmlformats.org/officeDocument/2006/relationships/tags" Target="../tags/tag205.xml"/><Relationship Id="rId10" Type="http://schemas.openxmlformats.org/officeDocument/2006/relationships/image" Target="../media/image87.jpeg"/><Relationship Id="rId1" Type="http://schemas.openxmlformats.org/officeDocument/2006/relationships/tags" Target="../tags/tag200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tags" Target="../tags/tag208.xml"/><Relationship Id="rId3" Type="http://schemas.openxmlformats.org/officeDocument/2006/relationships/image" Target="../media/image96.jpeg"/><Relationship Id="rId2" Type="http://schemas.openxmlformats.org/officeDocument/2006/relationships/tags" Target="../tags/tag207.xml"/><Relationship Id="rId1" Type="http://schemas.openxmlformats.org/officeDocument/2006/relationships/image" Target="../media/image95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9.jpeg"/><Relationship Id="rId3" Type="http://schemas.openxmlformats.org/officeDocument/2006/relationships/tags" Target="../tags/tag210.xml"/><Relationship Id="rId2" Type="http://schemas.openxmlformats.org/officeDocument/2006/relationships/image" Target="../media/image98.png"/><Relationship Id="rId1" Type="http://schemas.openxmlformats.org/officeDocument/2006/relationships/tags" Target="../tags/tag209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0.emf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5.xml"/><Relationship Id="rId4" Type="http://schemas.openxmlformats.org/officeDocument/2006/relationships/image" Target="../media/image102.emf"/><Relationship Id="rId3" Type="http://schemas.openxmlformats.org/officeDocument/2006/relationships/tags" Target="../tags/tag214.xml"/><Relationship Id="rId2" Type="http://schemas.openxmlformats.org/officeDocument/2006/relationships/image" Target="../media/image101.emf"/><Relationship Id="rId1" Type="http://schemas.openxmlformats.org/officeDocument/2006/relationships/tags" Target="../tags/tag213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9.xml"/><Relationship Id="rId5" Type="http://schemas.openxmlformats.org/officeDocument/2006/relationships/image" Target="../media/image104.emf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image" Target="../media/image103.emf"/><Relationship Id="rId1" Type="http://schemas.openxmlformats.org/officeDocument/2006/relationships/tags" Target="../tags/tag216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23.xml"/><Relationship Id="rId5" Type="http://schemas.openxmlformats.org/officeDocument/2006/relationships/image" Target="../media/image106.emf"/><Relationship Id="rId4" Type="http://schemas.openxmlformats.org/officeDocument/2006/relationships/tags" Target="../tags/tag222.xml"/><Relationship Id="rId3" Type="http://schemas.openxmlformats.org/officeDocument/2006/relationships/image" Target="../media/image105.emf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tags" Target="../tags/tag1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jpeg"/><Relationship Id="rId8" Type="http://schemas.openxmlformats.org/officeDocument/2006/relationships/image" Target="../media/image114.png"/><Relationship Id="rId7" Type="http://schemas.openxmlformats.org/officeDocument/2006/relationships/image" Target="../media/image113.png"/><Relationship Id="rId6" Type="http://schemas.openxmlformats.org/officeDocument/2006/relationships/image" Target="../media/image112.jpe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6.png"/><Relationship Id="rId1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8" Type="http://schemas.openxmlformats.org/officeDocument/2006/relationships/tags" Target="../tags/tag229.xml"/><Relationship Id="rId7" Type="http://schemas.openxmlformats.org/officeDocument/2006/relationships/image" Target="../media/image118.png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image" Target="../media/image117.png"/><Relationship Id="rId2" Type="http://schemas.openxmlformats.org/officeDocument/2006/relationships/tags" Target="../tags/tag225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22.png"/><Relationship Id="rId14" Type="http://schemas.openxmlformats.org/officeDocument/2006/relationships/tags" Target="../tags/tag232.xml"/><Relationship Id="rId13" Type="http://schemas.openxmlformats.org/officeDocument/2006/relationships/image" Target="../media/image121.png"/><Relationship Id="rId12" Type="http://schemas.openxmlformats.org/officeDocument/2006/relationships/tags" Target="../tags/tag231.xml"/><Relationship Id="rId11" Type="http://schemas.openxmlformats.org/officeDocument/2006/relationships/image" Target="../media/image120.png"/><Relationship Id="rId10" Type="http://schemas.openxmlformats.org/officeDocument/2006/relationships/tags" Target="../tags/tag230.xml"/><Relationship Id="rId1" Type="http://schemas.openxmlformats.org/officeDocument/2006/relationships/tags" Target="../tags/tag224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4.png"/><Relationship Id="rId2" Type="http://schemas.openxmlformats.org/officeDocument/2006/relationships/tags" Target="../tags/tag233.xml"/><Relationship Id="rId1" Type="http://schemas.openxmlformats.org/officeDocument/2006/relationships/image" Target="../media/image12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26.emf"/><Relationship Id="rId3" Type="http://schemas.openxmlformats.org/officeDocument/2006/relationships/tags" Target="../tags/tag235.xml"/><Relationship Id="rId2" Type="http://schemas.openxmlformats.org/officeDocument/2006/relationships/image" Target="../media/image125.emf"/><Relationship Id="rId1" Type="http://schemas.openxmlformats.org/officeDocument/2006/relationships/tags" Target="../tags/tag23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image" Target="../media/image128.png"/><Relationship Id="rId3" Type="http://schemas.openxmlformats.org/officeDocument/2006/relationships/tags" Target="../tags/tag237.xml"/><Relationship Id="rId2" Type="http://schemas.openxmlformats.org/officeDocument/2006/relationships/image" Target="../media/image127.png"/><Relationship Id="rId1" Type="http://schemas.openxmlformats.org/officeDocument/2006/relationships/tags" Target="../tags/tag23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15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38789" y="2436179"/>
            <a:ext cx="5093494" cy="474345"/>
          </a:xfrm>
        </p:spPr>
        <p:txBody>
          <a:bodyPr/>
          <a:lstStyle/>
          <a:p>
            <a:pPr algn="ctr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</a:pPr>
            <a:r>
              <a:rPr lang="zh-CN" altLang="en-US" sz="2400" kern="12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安振东  中山大学 </a:t>
            </a:r>
            <a:endParaRPr lang="zh-CN" altLang="en-US" sz="2400" kern="1200" dirty="0" smtClean="0">
              <a:solidFill>
                <a:srgbClr val="0547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9170" y="1131570"/>
            <a:ext cx="7834630" cy="1134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latinLnBrk="0">
              <a:spcBef>
                <a:spcPts val="600"/>
              </a:spcBef>
            </a:pPr>
            <a:r>
              <a:rPr lang="zh-CN" sz="3400" b="1" kern="0" dirty="0" smtClean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天体与核设施</a:t>
            </a:r>
            <a:r>
              <a:rPr lang="en-US" altLang="zh-CN" sz="3400" b="1" kern="0" dirty="0" smtClean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(n,γ)</a:t>
            </a:r>
            <a:r>
              <a:rPr lang="zh-CN" sz="3400" b="1" kern="0" dirty="0" smtClean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反应测量</a:t>
            </a:r>
            <a:endParaRPr lang="zh-CN" sz="3400" b="1" kern="0" dirty="0" smtClean="0">
              <a:solidFill>
                <a:schemeClr val="accent6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latinLnBrk="0">
              <a:spcBef>
                <a:spcPts val="600"/>
              </a:spcBef>
            </a:pPr>
            <a:r>
              <a:rPr lang="zh-CN" sz="3400" b="1" kern="0" dirty="0" smtClean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与无损检测应用</a:t>
            </a:r>
            <a:r>
              <a:rPr lang="en-US" altLang="zh-CN" sz="3400" b="1" kern="0" dirty="0" smtClean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@CSNS Back-n</a:t>
            </a:r>
            <a:endParaRPr lang="en-US" altLang="zh-CN" sz="3400" b="1" kern="0" dirty="0" smtClean="0">
              <a:solidFill>
                <a:schemeClr val="accent6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1690" y="3174365"/>
            <a:ext cx="7550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第二届“粤港澳”核物理论坛</a:t>
            </a:r>
            <a:r>
              <a:rPr 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广州</a:t>
            </a:r>
            <a:r>
              <a:rPr 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华南理工大学</a:t>
            </a:r>
            <a:r>
              <a:rPr 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2023年6月1</a:t>
            </a:r>
            <a:r>
              <a:rPr 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</a:t>
            </a:r>
            <a:endParaRPr sz="1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olidFill>
                  <a:srgbClr val="054719"/>
                </a:solidFill>
                <a:latin typeface="Georgia" panose="02040502050405020303" pitchFamily="18" charset="0"/>
                <a:ea typeface="微软雅黑" panose="020B0503020204020204" pitchFamily="34" charset="-122"/>
                <a:sym typeface="+mn-ea"/>
              </a:rPr>
              <a:t>中子共振透射分析</a:t>
            </a:r>
            <a:r>
              <a:rPr lang="zh-CN" altLang="en-US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NRTA：</a:t>
            </a:r>
            <a:r>
              <a:rPr lang="zh-CN" altLang="en-US" dirty="0">
                <a:solidFill>
                  <a:srgbClr val="054719"/>
                </a:solidFill>
                <a:latin typeface="Georgia" panose="02040502050405020303" pitchFamily="18" charset="0"/>
                <a:ea typeface="微软雅黑" panose="020B0503020204020204" pitchFamily="34" charset="-122"/>
                <a:sym typeface="+mn-ea"/>
              </a:rPr>
              <a:t>核燃料棒及乏燃料成分</a:t>
            </a:r>
            <a:r>
              <a:rPr lang="zh-CN" altLang="en-US" dirty="0">
                <a:solidFill>
                  <a:srgbClr val="054719"/>
                </a:solidFill>
                <a:latin typeface="Georgia" panose="02040502050405020303" pitchFamily="18" charset="0"/>
                <a:ea typeface="微软雅黑" panose="020B0503020204020204" pitchFamily="34" charset="-122"/>
                <a:sym typeface="+mn-ea"/>
              </a:rPr>
              <a:t>检测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2681"/>
          <a:stretch>
            <a:fillRect/>
          </a:stretch>
        </p:blipFill>
        <p:spPr>
          <a:xfrm>
            <a:off x="305276" y="3238342"/>
            <a:ext cx="6116420" cy="178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236" y="3270727"/>
            <a:ext cx="2267110" cy="1728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9" y="620396"/>
            <a:ext cx="3803045" cy="2241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20541" y="2977834"/>
            <a:ext cx="2466499" cy="106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923824" y="2985454"/>
            <a:ext cx="4369118" cy="1874044"/>
            <a:chOff x="8239" y="5550"/>
            <a:chExt cx="9174" cy="3935"/>
          </a:xfrm>
        </p:grpSpPr>
        <p:sp>
          <p:nvSpPr>
            <p:cNvPr id="22" name="圆角矩形 21"/>
            <p:cNvSpPr/>
            <p:nvPr/>
          </p:nvSpPr>
          <p:spPr>
            <a:xfrm>
              <a:off x="8239" y="6112"/>
              <a:ext cx="454" cy="33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5722" y="6126"/>
              <a:ext cx="454" cy="33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949" y="5627"/>
              <a:ext cx="1464" cy="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 baseline="30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235</a:t>
              </a:r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endPara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464" y="5550"/>
              <a:ext cx="1464" cy="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 baseline="30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235</a:t>
              </a:r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endPara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9230" y="6104"/>
              <a:ext cx="454" cy="33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16575" y="6151"/>
              <a:ext cx="454" cy="33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426619" y="2996407"/>
            <a:ext cx="4283393" cy="1829276"/>
            <a:chOff x="7195" y="5573"/>
            <a:chExt cx="8994" cy="3841"/>
          </a:xfrm>
        </p:grpSpPr>
        <p:grpSp>
          <p:nvGrpSpPr>
            <p:cNvPr id="17" name="组合 16"/>
            <p:cNvGrpSpPr/>
            <p:nvPr/>
          </p:nvGrpSpPr>
          <p:grpSpPr>
            <a:xfrm>
              <a:off x="7444" y="6126"/>
              <a:ext cx="8053" cy="3288"/>
              <a:chOff x="7444" y="6194"/>
              <a:chExt cx="8053" cy="3288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7444" y="6194"/>
                <a:ext cx="454" cy="328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15043" y="6194"/>
                <a:ext cx="454" cy="328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7195" y="5573"/>
              <a:ext cx="1464" cy="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 baseline="30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238</a:t>
              </a:r>
              <a:r>
                <a:rPr lang="en-US" altLang="zh-CN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endPara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725" y="5627"/>
              <a:ext cx="1464" cy="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 baseline="30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238</a:t>
              </a:r>
              <a:r>
                <a:rPr lang="en-US" altLang="zh-CN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endPara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964180" y="5039995"/>
            <a:ext cx="56451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/>
              <a:t>National Institute of Standards and Technology</a:t>
            </a:r>
            <a:r>
              <a:rPr lang="en-US" altLang="zh-CN" sz="1400" b="1"/>
              <a:t>  1984</a:t>
            </a:r>
            <a:endParaRPr lang="en-US" altLang="zh-CN" sz="1400" b="1"/>
          </a:p>
        </p:txBody>
      </p:sp>
      <p:grpSp>
        <p:nvGrpSpPr>
          <p:cNvPr id="14" name="组合 13"/>
          <p:cNvGrpSpPr/>
          <p:nvPr/>
        </p:nvGrpSpPr>
        <p:grpSpPr>
          <a:xfrm>
            <a:off x="4481036" y="760255"/>
            <a:ext cx="4189095" cy="2104073"/>
            <a:chOff x="9522" y="1292"/>
            <a:chExt cx="8796" cy="4418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344" y="1317"/>
              <a:ext cx="4974" cy="436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r="3027"/>
            <a:stretch>
              <a:fillRect/>
            </a:stretch>
          </p:blipFill>
          <p:spPr>
            <a:xfrm>
              <a:off x="9522" y="1292"/>
              <a:ext cx="4838" cy="4419"/>
            </a:xfrm>
            <a:prstGeom prst="rect">
              <a:avLst/>
            </a:prstGeom>
          </p:spPr>
        </p:pic>
      </p:grpSp>
      <p:pic>
        <p:nvPicPr>
          <p:cNvPr id="106" name="图片 1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359" y="2473247"/>
            <a:ext cx="2479641" cy="5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3830" y="4591369"/>
            <a:ext cx="1489600" cy="68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6040"/>
            <a:ext cx="8435816" cy="433864"/>
          </a:xfrm>
        </p:spPr>
        <p:txBody>
          <a:bodyPr/>
          <a:p>
            <a:r>
              <a:rPr lang="en-US" altLang="zh-CN" kern="12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NRTA</a:t>
            </a:r>
            <a:r>
              <a:rPr lang="zh-CN" altLang="en-US" kern="12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lang="en-US" altLang="zh-CN" kern="12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 dirty="0">
                <a:solidFill>
                  <a:srgbClr val="054719"/>
                </a:solidFill>
                <a:latin typeface="Georgia" panose="02040502050405020303" pitchFamily="18" charset="0"/>
                <a:ea typeface="微软雅黑" panose="020B0503020204020204" pitchFamily="34" charset="-122"/>
                <a:sym typeface="+mn-ea"/>
              </a:rPr>
              <a:t>：福岛核事故分析（熔融的核燃料成分分析）</a:t>
            </a:r>
            <a:endParaRPr lang="en-US" altLang="zh-CN" dirty="0">
              <a:solidFill>
                <a:srgbClr val="054719"/>
              </a:solidFill>
              <a:latin typeface="Georgia" panose="02040502050405020303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936" y="827724"/>
            <a:ext cx="4962325" cy="1917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54" y="3018474"/>
            <a:ext cx="3482816" cy="21912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2038" y="1669734"/>
            <a:ext cx="4572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Nuclear Data Sheets 118 (2014) 502–504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695" y="3083720"/>
            <a:ext cx="2583958" cy="210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965" y="3204052"/>
            <a:ext cx="2915600" cy="199800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661" y="887255"/>
            <a:ext cx="3716130" cy="202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861" y="2615090"/>
            <a:ext cx="2412000" cy="37884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60521" y="76995"/>
            <a:ext cx="7297579" cy="448151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</a:t>
            </a:r>
            <a:r>
              <a:rPr lang="en-US" altLang="zh-CN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：科技考古（古剑）</a:t>
            </a:r>
            <a:endParaRPr lang="en-US" altLang="zh-CN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5083"/>
          <a:stretch>
            <a:fillRect/>
          </a:stretch>
        </p:blipFill>
        <p:spPr>
          <a:xfrm>
            <a:off x="305753" y="689294"/>
            <a:ext cx="7194156" cy="1476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53790" y="1923892"/>
            <a:ext cx="4992053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Journal of Archaeological Science: Reports 33 (2020)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102521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50783" y="2408874"/>
            <a:ext cx="6607016" cy="2780824"/>
            <a:chOff x="5033" y="3699"/>
            <a:chExt cx="13873" cy="583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3" y="3699"/>
              <a:ext cx="6034" cy="583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76" y="3700"/>
              <a:ext cx="7830" cy="538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84334" y="2353629"/>
            <a:ext cx="2084546" cy="2727008"/>
            <a:chOff x="3067" y="3583"/>
            <a:chExt cx="4398" cy="572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7" y="3583"/>
              <a:ext cx="4355" cy="5726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178" y="8689"/>
              <a:ext cx="4287" cy="2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GELINA：</a:t>
              </a:r>
              <a:r>
                <a:rPr lang="en-US" altLang="zh-CN" sz="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C</a:t>
              </a:r>
              <a:r>
                <a:rPr lang="en-US" altLang="zh-CN" sz="100" b="1" baseline="-25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6</a:t>
              </a:r>
              <a:r>
                <a:rPr lang="en-US" altLang="zh-CN" sz="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</a:t>
              </a:r>
              <a:r>
                <a:rPr lang="en-US" altLang="zh-CN" sz="100" b="1" baseline="-25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6</a:t>
              </a:r>
              <a:r>
                <a:rPr lang="zh-CN" altLang="en-US" sz="1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探测器</a:t>
              </a:r>
              <a:endParaRPr lang="zh-CN" altLang="en-US" sz="1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rcRect t="14094"/>
          <a:stretch>
            <a:fillRect/>
          </a:stretch>
        </p:blipFill>
        <p:spPr>
          <a:xfrm>
            <a:off x="270034" y="2283937"/>
            <a:ext cx="8667274" cy="2835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6973" b="4348"/>
          <a:stretch>
            <a:fillRect/>
          </a:stretch>
        </p:blipFill>
        <p:spPr>
          <a:xfrm>
            <a:off x="323374" y="664211"/>
            <a:ext cx="5649228" cy="23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3381" t="1101" r="2388" b="1449"/>
          <a:stretch>
            <a:fillRect/>
          </a:stretch>
        </p:blipFill>
        <p:spPr>
          <a:xfrm>
            <a:off x="6011704" y="790259"/>
            <a:ext cx="2737784" cy="439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4" y="3075306"/>
            <a:ext cx="2701983" cy="212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893" y="3084037"/>
            <a:ext cx="2793650" cy="2088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/>
        </p:nvSpPr>
        <p:spPr>
          <a:xfrm>
            <a:off x="360521" y="56675"/>
            <a:ext cx="7297579" cy="448151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</a:t>
            </a: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：科技考古（银币）</a:t>
            </a:r>
            <a:endParaRPr lang="en-US" altLang="zh-CN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0133" y="1620680"/>
            <a:ext cx="4572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Microchemical Journal 126 (2016) 501–508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365284" y="56675"/>
            <a:ext cx="7927658" cy="448151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月球矿物标样分析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en-US" altLang="zh-CN" sz="2100" b="1" baseline="-250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</a:t>
            </a:r>
            <a:r>
              <a:rPr lang="en-US" altLang="zh-CN" sz="2100" b="1" baseline="-250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en-US" altLang="zh-CN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@CSNS Back-n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571" y="505620"/>
            <a:ext cx="7874794" cy="906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月球矿物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钛铁矿FeTiO</a:t>
            </a:r>
            <a:r>
              <a:rPr lang="zh-CN" altLang="en-US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副矿物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铬铁矿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(Mg,Fe)Cr</a:t>
            </a:r>
            <a:r>
              <a:rPr lang="zh-CN" altLang="en-US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</a:t>
            </a:r>
            <a:r>
              <a:rPr lang="zh-CN" altLang="en-US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标准样品进行分析；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观察到了明显的共振结构信息，可给出相关的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Cr\Fe\Mg\Ti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元素丰度。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1000" y="1355090"/>
            <a:ext cx="2669540" cy="3914140"/>
            <a:chOff x="9411" y="1783"/>
            <a:chExt cx="4204" cy="6164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411" y="1783"/>
              <a:ext cx="4204" cy="6165"/>
            </a:xfrm>
            <a:prstGeom prst="rect">
              <a:avLst/>
            </a:prstGeom>
          </p:spPr>
        </p:pic>
        <p:sp>
          <p:nvSpPr>
            <p:cNvPr id="11" name="椭圆 10"/>
            <p:cNvSpPr/>
            <p:nvPr>
              <p:custDataLst>
                <p:tags r:id="rId3"/>
              </p:custDataLst>
            </p:nvPr>
          </p:nvSpPr>
          <p:spPr>
            <a:xfrm>
              <a:off x="10595" y="1927"/>
              <a:ext cx="305" cy="527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sp>
          <p:nvSpPr>
            <p:cNvPr id="17" name="椭圆 16"/>
            <p:cNvSpPr/>
            <p:nvPr>
              <p:custDataLst>
                <p:tags r:id="rId4"/>
              </p:custDataLst>
            </p:nvPr>
          </p:nvSpPr>
          <p:spPr>
            <a:xfrm>
              <a:off x="11708" y="3293"/>
              <a:ext cx="410" cy="373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sp>
          <p:nvSpPr>
            <p:cNvPr id="20" name="椭圆 19"/>
            <p:cNvSpPr/>
            <p:nvPr>
              <p:custDataLst>
                <p:tags r:id="rId5"/>
              </p:custDataLst>
            </p:nvPr>
          </p:nvSpPr>
          <p:spPr>
            <a:xfrm>
              <a:off x="12431" y="3382"/>
              <a:ext cx="308" cy="373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sp>
          <p:nvSpPr>
            <p:cNvPr id="21" name="文本框 20"/>
            <p:cNvSpPr txBox="1"/>
            <p:nvPr>
              <p:custDataLst>
                <p:tags r:id="rId6"/>
              </p:custDataLst>
            </p:nvPr>
          </p:nvSpPr>
          <p:spPr>
            <a:xfrm>
              <a:off x="10771" y="2122"/>
              <a:ext cx="1853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Fe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7"/>
              </p:custDataLst>
            </p:nvPr>
          </p:nvSpPr>
          <p:spPr>
            <a:xfrm>
              <a:off x="11708" y="2857"/>
              <a:ext cx="691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Ti</a:t>
              </a:r>
              <a:endPara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12366" y="2923"/>
              <a:ext cx="691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Ti</a:t>
              </a:r>
              <a:endPara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623" y="1953"/>
              <a:ext cx="1604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FeTiO</a:t>
              </a:r>
              <a:r>
                <a:rPr lang="zh-CN" altLang="en-US" sz="1350" b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3</a:t>
              </a:r>
              <a:endParaRPr lang="zh-CN" altLang="en-US" sz="135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6" name="图片 5" descr="GBW_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8470" y="1373505"/>
            <a:ext cx="2957195" cy="386588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607560" y="1519555"/>
            <a:ext cx="367665" cy="3153410"/>
          </a:xfrm>
          <a:prstGeom prst="ellipse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12" name="椭圆 11"/>
          <p:cNvSpPr/>
          <p:nvPr/>
        </p:nvSpPr>
        <p:spPr>
          <a:xfrm>
            <a:off x="5387340" y="2524125"/>
            <a:ext cx="220345" cy="2001520"/>
          </a:xfrm>
          <a:prstGeom prst="ellipse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sp>
        <p:nvSpPr>
          <p:cNvPr id="15" name="文本框 14"/>
          <p:cNvSpPr txBox="1"/>
          <p:nvPr/>
        </p:nvSpPr>
        <p:spPr>
          <a:xfrm>
            <a:off x="4337685" y="2154555"/>
            <a:ext cx="1276350" cy="324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14090" y="1577340"/>
            <a:ext cx="1651635" cy="324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(Mg,Fe)Cr</a:t>
            </a:r>
            <a:r>
              <a:rPr lang="zh-CN" altLang="en-US" sz="135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</a:t>
            </a:r>
            <a:r>
              <a:rPr lang="zh-CN" altLang="en-US" sz="135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endParaRPr lang="zh-CN" altLang="en-US" sz="1350" b="1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875020" y="1396365"/>
            <a:ext cx="2957830" cy="3865880"/>
            <a:chOff x="9728" y="2199"/>
            <a:chExt cx="4658" cy="6088"/>
          </a:xfrm>
        </p:grpSpPr>
        <p:pic>
          <p:nvPicPr>
            <p:cNvPr id="3" name="图片 2" descr="GBW_0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8" y="2199"/>
              <a:ext cx="4659" cy="6088"/>
            </a:xfrm>
            <a:prstGeom prst="rect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12618" y="3307"/>
              <a:ext cx="290" cy="40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13140" y="3030"/>
              <a:ext cx="284" cy="40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560" y="2809"/>
              <a:ext cx="964" cy="5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Mg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11"/>
              </p:custDataLst>
            </p:nvPr>
          </p:nvSpPr>
          <p:spPr>
            <a:xfrm>
              <a:off x="10539" y="2387"/>
              <a:ext cx="2601" cy="5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(Mg,Fe)Cr</a:t>
              </a:r>
              <a:r>
                <a:rPr lang="zh-CN" altLang="en-US" sz="1350" b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O</a:t>
              </a:r>
              <a:r>
                <a:rPr lang="zh-CN" altLang="en-US" sz="1350" b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4</a:t>
              </a:r>
              <a:endParaRPr lang="zh-CN" altLang="en-US" sz="135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 sz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298609" y="56675"/>
            <a:ext cx="7359491" cy="48101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Box 65"/>
          <p:cNvSpPr txBox="1">
            <a:spLocks noChangeArrowheads="1"/>
          </p:cNvSpPr>
          <p:nvPr/>
        </p:nvSpPr>
        <p:spPr bwMode="gray">
          <a:xfrm>
            <a:off x="1348264" y="4472306"/>
            <a:ext cx="410528" cy="41402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1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56"/>
          <p:cNvGrpSpPr/>
          <p:nvPr/>
        </p:nvGrpSpPr>
        <p:grpSpPr bwMode="auto">
          <a:xfrm rot="0">
            <a:off x="1158240" y="2094390"/>
            <a:ext cx="6176963" cy="702797"/>
            <a:chOff x="1296" y="1824"/>
            <a:chExt cx="3474" cy="432"/>
          </a:xfrm>
        </p:grpSpPr>
        <p:sp>
          <p:nvSpPr>
            <p:cNvPr id="5" name="AutoShape 57"/>
            <p:cNvSpPr>
              <a:spLocks noChangeArrowheads="1"/>
            </p:cNvSpPr>
            <p:nvPr/>
          </p:nvSpPr>
          <p:spPr bwMode="gray">
            <a:xfrm>
              <a:off x="1536" y="1899"/>
              <a:ext cx="3234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tx2">
                    <a:gamma/>
                    <a:tint val="21176"/>
                    <a:invGamma/>
                  </a:schemeClr>
                </a:gs>
                <a:gs pos="100000">
                  <a:schemeClr val="tx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p>
              <a:pPr algn="ctr" eaLnBrk="1" hangingPunct="1">
                <a:defRPr/>
              </a:pPr>
              <a:endParaRPr lang="zh-CN" altLang="en-US" sz="21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AutoShape 5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p>
              <a:pPr algn="ctr" eaLnBrk="1" hangingPunct="1">
                <a:defRPr/>
              </a:pPr>
              <a:endParaRPr lang="zh-CN" altLang="en-US" sz="21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 Box 59"/>
            <p:cNvSpPr txBox="1">
              <a:spLocks noChangeArrowheads="1"/>
            </p:cNvSpPr>
            <p:nvPr/>
          </p:nvSpPr>
          <p:spPr bwMode="gray">
            <a:xfrm>
              <a:off x="1767" y="1922"/>
              <a:ext cx="2943" cy="25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noAutofit/>
            </a:bodyPr>
            <a:p>
              <a:pPr algn="l"/>
              <a:r>
                <a: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基于</a:t>
              </a:r>
              <a:r>
                <a:rPr lang="en-US" altLang="zh-CN" sz="2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CSNS Back-n</a:t>
              </a:r>
              <a:r>
                <a: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中子共振俘获截面测量</a:t>
              </a:r>
              <a:endPara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Text Box 60"/>
            <p:cNvSpPr txBox="1">
              <a:spLocks noChangeArrowheads="1"/>
            </p:cNvSpPr>
            <p:nvPr/>
          </p:nvSpPr>
          <p:spPr bwMode="gray">
            <a:xfrm>
              <a:off x="1393" y="1916"/>
              <a:ext cx="231" cy="2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zh-CN" sz="2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735" y="75565"/>
            <a:ext cx="7900670" cy="43116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CSNS：反角白光中子源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Back-n的优势（</a:t>
            </a:r>
            <a:r>
              <a:rPr lang="en-US" altLang="zh-CN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日蒋伟老师报告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320" y="640080"/>
            <a:ext cx="5641975" cy="2479040"/>
          </a:xfrm>
        </p:spPr>
        <p:txBody>
          <a:bodyPr/>
          <a:lstStyle/>
          <a:p>
            <a:pPr indent="0" algn="l" latinLnBrk="0">
              <a:lnSpc>
                <a:spcPct val="150000"/>
              </a:lnSpc>
              <a:spcBef>
                <a:spcPts val="600"/>
              </a:spcBef>
              <a:buSzTx/>
            </a:pPr>
            <a:r>
              <a:rPr lang="en-US" altLang="zh-CN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CSNS：1</a:t>
            </a:r>
            <a:r>
              <a:rPr lang="en-US" altLang="zh-CN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0/500 kW, 1.6 GeV</a:t>
            </a:r>
            <a:endPara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0" algn="l" latinLnBrk="0">
              <a:lnSpc>
                <a:spcPct val="150000"/>
              </a:lnSpc>
              <a:spcBef>
                <a:spcPts val="600"/>
              </a:spcBef>
              <a:buSzTx/>
              <a:buChar char="§"/>
            </a:pPr>
            <a:r>
              <a:rPr lang="zh-CN" altLang="en-US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打靶可产生非常强的脉冲中子，世界4大散裂中子源之一。</a:t>
            </a:r>
            <a:endPara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latinLnBrk="0">
              <a:lnSpc>
                <a:spcPct val="150000"/>
              </a:lnSpc>
              <a:spcBef>
                <a:spcPts val="600"/>
              </a:spcBef>
              <a:buSzTx/>
            </a:pPr>
            <a:r>
              <a:rPr lang="en-US" altLang="zh-CN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Back-n,</a:t>
            </a:r>
            <a:r>
              <a:rPr lang="zh-CN" altLang="en-US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沿质子束打靶通道反流的中子束</a:t>
            </a:r>
            <a:endPara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0" algn="l" latinLnBrk="0">
              <a:lnSpc>
                <a:spcPct val="150000"/>
              </a:lnSpc>
              <a:spcBef>
                <a:spcPts val="600"/>
              </a:spcBef>
              <a:buSzTx/>
            </a:pPr>
            <a:r>
              <a:rPr lang="zh-CN" altLang="en-US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很好的能谱结构和时间结构</a:t>
            </a:r>
            <a:endPara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indent="0" algn="l" latinLnBrk="0">
              <a:lnSpc>
                <a:spcPct val="150000"/>
              </a:lnSpc>
              <a:spcBef>
                <a:spcPts val="600"/>
              </a:spcBef>
              <a:buSzTx/>
            </a:pPr>
            <a:r>
              <a:rPr lang="zh-CN" altLang="en-US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流强世界上最高 </a:t>
            </a:r>
            <a:r>
              <a:rPr lang="en-US" altLang="zh-CN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400" b="1" kern="12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n/cm</a:t>
            </a:r>
            <a:r>
              <a:rPr lang="zh-CN" altLang="en-US" sz="1400" b="1" kern="12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/s at 50 m</a:t>
            </a:r>
            <a:endPara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latinLnBrk="0">
              <a:lnSpc>
                <a:spcPct val="150000"/>
              </a:lnSpc>
              <a:spcBef>
                <a:spcPts val="600"/>
              </a:spcBef>
              <a:buSzTx/>
            </a:pPr>
            <a:r>
              <a:rPr lang="en-US" altLang="zh-CN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供束时间充分：每年大于4500小时</a:t>
            </a:r>
            <a:endPara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241300" y="3215005"/>
            <a:ext cx="8576350" cy="2016000"/>
            <a:chOff x="509" y="4890"/>
            <a:chExt cx="12839" cy="301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72" y="4929"/>
              <a:ext cx="4276" cy="2849"/>
            </a:xfrm>
            <a:prstGeom prst="rect">
              <a:avLst/>
            </a:prstGeom>
          </p:spPr>
        </p:pic>
        <p:pic>
          <p:nvPicPr>
            <p:cNvPr id="8" name="图片 7" descr="C:\Users\lenovo\AppData\Roaming\Tencent\Users\497776191\QQ\WinTemp\RichOle\LL46DU4G[HB{0AX[8]2({M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" y="4929"/>
              <a:ext cx="4751" cy="2934"/>
            </a:xfrm>
            <a:prstGeom prst="rect">
              <a:avLst/>
            </a:prstGeom>
            <a:noFill/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t="3507"/>
            <a:stretch>
              <a:fillRect/>
            </a:stretch>
          </p:blipFill>
          <p:spPr>
            <a:xfrm>
              <a:off x="5244" y="4890"/>
              <a:ext cx="3773" cy="3019"/>
            </a:xfrm>
            <a:prstGeom prst="rect">
              <a:avLst/>
            </a:prstGeom>
          </p:spPr>
        </p:pic>
      </p:grp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6394" y="869951"/>
            <a:ext cx="3252712" cy="23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3" descr="wc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056" y="843916"/>
            <a:ext cx="811788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1"/>
          <p:cNvSpPr/>
          <p:nvPr/>
        </p:nvSpPr>
        <p:spPr>
          <a:xfrm>
            <a:off x="683419" y="4785837"/>
            <a:ext cx="6999446" cy="43751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实验方案</a:t>
            </a:r>
            <a:r>
              <a:rPr lang="zh-CN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CSNS</a:t>
            </a:r>
            <a:r>
              <a:rPr lang="zh-CN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反角白光中子源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+ C</a:t>
            </a:r>
            <a:r>
              <a:rPr lang="en-US" altLang="zh-CN" sz="15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en-US" altLang="zh-CN" sz="1500" b="1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探测器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+ </a:t>
            </a:r>
            <a:r>
              <a:rPr lang="zh-CN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反应靶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+ </a:t>
            </a:r>
            <a:r>
              <a:rPr lang="zh-CN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波形采样数据获取 </a:t>
            </a:r>
            <a:endParaRPr lang="zh-CN" altLang="zh-CN" sz="15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2430" y="88425"/>
            <a:ext cx="5392103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基于Back-n中子俘获反应实验方案</a:t>
            </a:r>
            <a:endParaRPr lang="zh-CN" alt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3" b="2015"/>
          <a:stretch>
            <a:fillRect/>
          </a:stretch>
        </p:blipFill>
        <p:spPr>
          <a:xfrm>
            <a:off x="344329" y="794545"/>
            <a:ext cx="8373626" cy="43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 descr="7b0a202020202262756c6c6574223a20227b5c2263617465676f727949645c223a31303030352c5c2274656d706c61746549645c223a32303233313536307d220a7d0a"/>
          <p:cNvGraphicFramePr/>
          <p:nvPr>
            <p:custDataLst>
              <p:tags r:id="rId1"/>
            </p:custDataLst>
          </p:nvPr>
        </p:nvGraphicFramePr>
        <p:xfrm>
          <a:off x="433070" y="702945"/>
          <a:ext cx="8489315" cy="4445000"/>
        </p:xfrm>
        <a:graphic>
          <a:graphicData uri="http://schemas.openxmlformats.org/drawingml/2006/table">
            <a:tbl>
              <a:tblPr/>
              <a:tblGrid>
                <a:gridCol w="8489315"/>
              </a:tblGrid>
              <a:tr h="398145">
                <a:tc>
                  <a:txBody>
                    <a:bodyPr/>
                    <a:p>
                      <a:pPr indent="0" fontAlgn="auto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BC382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大科学装置实验（主持，20年10月-22年11月年完成总计1000余小时实验机时，23年280小时机时）</a:t>
                      </a:r>
                      <a:endParaRPr lang="en-US" altLang="en-US" sz="1200" b="1">
                        <a:solidFill>
                          <a:srgbClr val="BC3823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vert="horz" anchor="t" anchorCtr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15B9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15B9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6855">
                <a:tc>
                  <a:txBody>
                    <a:bodyPr/>
                    <a:p>
                      <a:pPr marL="342900" lvl="1" indent="-342900" algn="l" eaLnBrk="0" fontAlgn="base" hangingPunct="0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CSNS</a:t>
                      </a:r>
                      <a:r>
                        <a:rPr lang="en-US" altLang="zh-CN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Back-n，W2021122600002，模拟月壤CUG-1A月球主要矿物成分分析，120小时，2022年4月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342900" lvl="1" indent="-342900" algn="l" eaLnBrk="0" fontAlgn="base" hangingPunct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CSNS</a:t>
                      </a:r>
                      <a:r>
                        <a:rPr lang="en-US" altLang="zh-CN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Back-n，W2021072700001，模拟月壤CUG-1A主量与微量元素成分分析，60小时，2021年12月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342900" lvl="1" indent="-342900" algn="l" eaLnBrk="0" fontAlgn="base" hangingPunct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CSNS</a:t>
                      </a:r>
                      <a:r>
                        <a:rPr lang="en-US" altLang="zh-CN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Back-n，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W2022072700003，碘</a:t>
                      </a:r>
                      <a:r>
                        <a:rPr lang="zh-CN" altLang="en-US" sz="1200" b="1" baseline="30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127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I、铯</a:t>
                      </a:r>
                      <a:r>
                        <a:rPr lang="zh-CN" altLang="en-US" sz="1200" b="1" baseline="30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133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Cs中子俘获反应截面测量研究，160小时，2022年11月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342900" lvl="1" indent="-342900" algn="l" eaLnBrk="0" fontAlgn="base" hangingPunct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CSNS</a:t>
                      </a:r>
                      <a:r>
                        <a:rPr lang="en-US" altLang="zh-CN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Back-n，W2021122600003，钐Sm、钆Gd中子俘获截面高精度测量研究，180小时，2022年4月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342900" lvl="1" indent="-342900" algn="l" eaLnBrk="0" fontAlgn="base" hangingPunct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CSNS</a:t>
                      </a:r>
                      <a:r>
                        <a:rPr lang="en-US" altLang="zh-CN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Back-n，W2021072800002，锑Sb、铌Nb中子俘获反应截面高精度测量研究，160小时，2021年12月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342900" lvl="1" indent="-342900" algn="l" eaLnBrk="0" fontAlgn="base" hangingPunct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CSNS</a:t>
                      </a:r>
                      <a:r>
                        <a:rPr lang="en-US" altLang="zh-CN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Back-n，W2020121500004，核设施Ir、铼Re、钽Ta及铟In关键(n,γ)数据测量，180小时，21年4月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342900" lvl="1" indent="-342900" algn="l" eaLnBrk="0" fontAlgn="base" hangingPunct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CSNS</a:t>
                      </a:r>
                      <a:r>
                        <a:rPr lang="en-US" altLang="zh-CN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Back-n，W2019121100001，</a:t>
                      </a:r>
                      <a:r>
                        <a:rPr lang="zh-CN" altLang="en-US" sz="1200" b="1" baseline="30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151，153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Eu中子俘获反应测量，160小时，2020年10月。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342900" lvl="1" indent="-342900" algn="l" eaLnBrk="0" fontAlgn="base" hangingPunct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</a:pPr>
                      <a:r>
                        <a:rPr lang="zh-CN" altLang="en-US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CSNS</a:t>
                      </a:r>
                      <a:r>
                        <a:rPr lang="en-US" altLang="zh-CN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Back-n，W2023010400001，</a:t>
                      </a:r>
                      <a:r>
                        <a:rPr lang="zh-CN" altLang="en-US" sz="1200" b="1" baseline="3000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103</a:t>
                      </a:r>
                      <a:r>
                        <a:rPr lang="zh-CN" altLang="en-US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Rh中子俘获反应截面测量研究，180小时，2023年</a:t>
                      </a:r>
                      <a:r>
                        <a:rPr lang="en-US" altLang="zh-CN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1200" b="1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342900" lvl="1" indent="-342900" algn="l" eaLnBrk="0" fontAlgn="base" hangingPunct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60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</a:pPr>
                      <a:r>
                        <a:rPr lang="zh-CN" altLang="en-US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CSNS</a:t>
                      </a:r>
                      <a:r>
                        <a:rPr lang="en-US" altLang="zh-CN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Back-n，W2023010500003，中子共振俘获分析方法在科技考古、乏燃料分析中的应用，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0小时，23年</a:t>
                      </a:r>
                      <a:r>
                        <a:rPr lang="en-US" altLang="zh-CN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200" b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1200" b="1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vert="horz" anchor="t" anchorCtr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15B9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15B9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59569" y="84456"/>
            <a:ext cx="778192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2020年10月-202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月实验情况简表：1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00余小时机时</a:t>
            </a:r>
            <a:endParaRPr lang="zh-CN" alt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>
            <a:grpSpLocks noChangeAspect="1"/>
          </p:cNvGrpSpPr>
          <p:nvPr/>
        </p:nvGrpSpPr>
        <p:grpSpPr>
          <a:xfrm rot="0">
            <a:off x="457200" y="1168400"/>
            <a:ext cx="7872095" cy="4104005"/>
            <a:chOff x="933" y="1146"/>
            <a:chExt cx="17008" cy="8866"/>
          </a:xfrm>
        </p:grpSpPr>
        <p:pic>
          <p:nvPicPr>
            <p:cNvPr id="4" name="图片 3" descr="v2-abc1eff4abc2a6b8ba81d3f329350d90_r"/>
            <p:cNvPicPr>
              <a:picLocks noChangeAspect="1"/>
            </p:cNvPicPr>
            <p:nvPr/>
          </p:nvPicPr>
          <p:blipFill>
            <a:blip r:embed="rId1"/>
            <a:srcRect l="3976" t="19426" r="3825" b="3676"/>
            <a:stretch>
              <a:fillRect/>
            </a:stretch>
          </p:blipFill>
          <p:spPr>
            <a:xfrm>
              <a:off x="933" y="1146"/>
              <a:ext cx="17008" cy="886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3" y="1146"/>
              <a:ext cx="8040" cy="2782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1300480" y="613094"/>
            <a:ext cx="4798219" cy="17073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12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151,153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Eu：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Eur. Phys. J. A，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2022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2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141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Phys. Rev. C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2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181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Ta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Scientific reports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2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185,187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Phys. Rev. Research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 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2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79,81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：Nucl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Sci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Tech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l" defTabSz="914400">
              <a:lnSpc>
                <a:spcPct val="150000"/>
              </a:lnSpc>
              <a:spcBef>
                <a:spcPts val="1400"/>
              </a:spcBef>
              <a:spcAft>
                <a:spcPts val="6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4145" y="335724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11" name="矩形 10"/>
          <p:cNvSpPr/>
          <p:nvPr/>
        </p:nvSpPr>
        <p:spPr>
          <a:xfrm>
            <a:off x="3506470" y="293116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9" name="矩形 8"/>
          <p:cNvSpPr/>
          <p:nvPr/>
        </p:nvSpPr>
        <p:spPr>
          <a:xfrm>
            <a:off x="4372610" y="292227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10" name="矩形 9"/>
          <p:cNvSpPr/>
          <p:nvPr/>
        </p:nvSpPr>
        <p:spPr>
          <a:xfrm>
            <a:off x="4826635" y="292227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13" name="矩形 12"/>
          <p:cNvSpPr/>
          <p:nvPr/>
        </p:nvSpPr>
        <p:spPr>
          <a:xfrm>
            <a:off x="4371340" y="335724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14" name="矩形 13"/>
          <p:cNvSpPr/>
          <p:nvPr/>
        </p:nvSpPr>
        <p:spPr>
          <a:xfrm>
            <a:off x="4821555" y="335597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15" name="矩形 14"/>
          <p:cNvSpPr/>
          <p:nvPr/>
        </p:nvSpPr>
        <p:spPr>
          <a:xfrm>
            <a:off x="3068320" y="336613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16" name="矩形 15"/>
          <p:cNvSpPr/>
          <p:nvPr/>
        </p:nvSpPr>
        <p:spPr>
          <a:xfrm>
            <a:off x="2630170" y="336613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17" name="矩形 16"/>
          <p:cNvSpPr/>
          <p:nvPr/>
        </p:nvSpPr>
        <p:spPr>
          <a:xfrm>
            <a:off x="2214245" y="336613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18" name="矩形 17"/>
          <p:cNvSpPr/>
          <p:nvPr/>
        </p:nvSpPr>
        <p:spPr>
          <a:xfrm>
            <a:off x="5686425" y="293560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19" name="矩形 18"/>
          <p:cNvSpPr/>
          <p:nvPr/>
        </p:nvSpPr>
        <p:spPr>
          <a:xfrm>
            <a:off x="6555105" y="293116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20" name="矩形 19"/>
          <p:cNvSpPr/>
          <p:nvPr/>
        </p:nvSpPr>
        <p:spPr>
          <a:xfrm>
            <a:off x="7421880" y="292290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21" name="矩形 20"/>
          <p:cNvSpPr/>
          <p:nvPr/>
        </p:nvSpPr>
        <p:spPr>
          <a:xfrm>
            <a:off x="466725" y="290703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23" name="矩形 22"/>
          <p:cNvSpPr/>
          <p:nvPr/>
        </p:nvSpPr>
        <p:spPr>
          <a:xfrm>
            <a:off x="2645410" y="435864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24" name="矩形 23"/>
          <p:cNvSpPr/>
          <p:nvPr/>
        </p:nvSpPr>
        <p:spPr>
          <a:xfrm>
            <a:off x="3948430" y="435864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25" name="矩形 24"/>
          <p:cNvSpPr/>
          <p:nvPr/>
        </p:nvSpPr>
        <p:spPr>
          <a:xfrm>
            <a:off x="4420870" y="435864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26" name="矩形 25"/>
          <p:cNvSpPr/>
          <p:nvPr/>
        </p:nvSpPr>
        <p:spPr>
          <a:xfrm>
            <a:off x="4834890" y="435864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27" name="矩形 26"/>
          <p:cNvSpPr/>
          <p:nvPr/>
        </p:nvSpPr>
        <p:spPr>
          <a:xfrm>
            <a:off x="7421880" y="249110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829810" y="250317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5262880" y="250063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29" name="矩形 28"/>
          <p:cNvSpPr/>
          <p:nvPr>
            <p:custDataLst>
              <p:tags r:id="rId5"/>
            </p:custDataLst>
          </p:nvPr>
        </p:nvSpPr>
        <p:spPr>
          <a:xfrm>
            <a:off x="6555105" y="248221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30" name="矩形 29"/>
          <p:cNvSpPr/>
          <p:nvPr>
            <p:custDataLst>
              <p:tags r:id="rId6"/>
            </p:custDataLst>
          </p:nvPr>
        </p:nvSpPr>
        <p:spPr>
          <a:xfrm>
            <a:off x="6148070" y="293052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31" name="矩形 30"/>
          <p:cNvSpPr/>
          <p:nvPr>
            <p:custDataLst>
              <p:tags r:id="rId7"/>
            </p:custDataLst>
          </p:nvPr>
        </p:nvSpPr>
        <p:spPr>
          <a:xfrm>
            <a:off x="2636520" y="292163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32" name="矩形 31"/>
          <p:cNvSpPr/>
          <p:nvPr>
            <p:custDataLst>
              <p:tags r:id="rId8"/>
            </p:custDataLst>
          </p:nvPr>
        </p:nvSpPr>
        <p:spPr>
          <a:xfrm>
            <a:off x="3960495" y="293052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33" name="矩形 32"/>
          <p:cNvSpPr/>
          <p:nvPr>
            <p:custDataLst>
              <p:tags r:id="rId9"/>
            </p:custDataLst>
          </p:nvPr>
        </p:nvSpPr>
        <p:spPr>
          <a:xfrm>
            <a:off x="2213610" y="2921635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35" name="矩形 34"/>
          <p:cNvSpPr/>
          <p:nvPr>
            <p:custDataLst>
              <p:tags r:id="rId10"/>
            </p:custDataLst>
          </p:nvPr>
        </p:nvSpPr>
        <p:spPr>
          <a:xfrm>
            <a:off x="466725" y="3340100"/>
            <a:ext cx="433705" cy="433705"/>
          </a:xfrm>
          <a:prstGeom prst="rect">
            <a:avLst/>
          </a:prstGeom>
          <a:solidFill>
            <a:srgbClr val="000000">
              <a:alpha val="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baseline="-250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2020年10月-202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zh-CN" altLang="en-US" kern="1200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实验：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26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个元素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356711" y="343695"/>
            <a:ext cx="7301389" cy="422434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/>
            <a:endParaRPr lang="zh-CN" altLang="en-US" sz="2100" b="1" kern="1200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 sz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298609" y="87790"/>
            <a:ext cx="7359491" cy="48101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58240" y="1085692"/>
            <a:ext cx="6176963" cy="3800439"/>
            <a:chOff x="3179" y="1893"/>
            <a:chExt cx="11205" cy="7310"/>
          </a:xfrm>
        </p:grpSpPr>
        <p:sp>
          <p:nvSpPr>
            <p:cNvPr id="23" name="Text Box 65"/>
            <p:cNvSpPr txBox="1">
              <a:spLocks noChangeArrowheads="1"/>
            </p:cNvSpPr>
            <p:nvPr/>
          </p:nvSpPr>
          <p:spPr bwMode="gray">
            <a:xfrm>
              <a:off x="3524" y="8407"/>
              <a:ext cx="745" cy="79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zh-CN" sz="2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Group 56"/>
            <p:cNvGrpSpPr/>
            <p:nvPr/>
          </p:nvGrpSpPr>
          <p:grpSpPr bwMode="auto">
            <a:xfrm rot="0">
              <a:off x="3179" y="3833"/>
              <a:ext cx="11205" cy="1352"/>
              <a:chOff x="1296" y="1824"/>
              <a:chExt cx="3474" cy="432"/>
            </a:xfrm>
          </p:grpSpPr>
          <p:sp>
            <p:nvSpPr>
              <p:cNvPr id="5" name="AutoShape 57"/>
              <p:cNvSpPr>
                <a:spLocks noChangeArrowheads="1"/>
              </p:cNvSpPr>
              <p:nvPr/>
            </p:nvSpPr>
            <p:spPr bwMode="gray">
              <a:xfrm>
                <a:off x="1536" y="1899"/>
                <a:ext cx="3234" cy="28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tx2">
                      <a:gamma/>
                      <a:tint val="21176"/>
                      <a:invGamma/>
                    </a:schemeClr>
                  </a:gs>
                  <a:gs pos="100000">
                    <a:schemeClr val="tx2"/>
                  </a:gs>
                </a:gsLst>
                <a:lin ang="0" scaled="1"/>
              </a:gradFill>
              <a:ln w="12700" algn="ctr">
                <a:solidFill>
                  <a:schemeClr val="bg1"/>
                </a:solidFill>
                <a:rou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 eaLnBrk="1" hangingPunct="1">
                  <a:defRPr/>
                </a:pPr>
                <a:endParaRPr lang="zh-CN" altLang="en-US" sz="21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AutoShape 58"/>
              <p:cNvSpPr>
                <a:spLocks noChangeArrowheads="1"/>
              </p:cNvSpPr>
              <p:nvPr/>
            </p:nvSpPr>
            <p:spPr bwMode="gray">
              <a:xfrm>
                <a:off x="1296" y="1824"/>
                <a:ext cx="432" cy="432"/>
              </a:xfrm>
              <a:prstGeom prst="diamond">
                <a:avLst/>
              </a:prstGeom>
              <a:solidFill>
                <a:schemeClr val="hlink"/>
              </a:solidFill>
              <a:ln w="25400" algn="ctr">
                <a:solidFill>
                  <a:schemeClr val="bg1"/>
                </a:solidFill>
                <a:miter lim="800000"/>
              </a:ln>
              <a:effectLst>
                <a:outerShdw dist="63500" dir="221219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 eaLnBrk="1" hangingPunct="1">
                  <a:defRPr/>
                </a:pPr>
                <a:endParaRPr lang="zh-CN" altLang="en-US" sz="21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Text Box 59"/>
              <p:cNvSpPr txBox="1">
                <a:spLocks noChangeArrowheads="1"/>
              </p:cNvSpPr>
              <p:nvPr/>
            </p:nvSpPr>
            <p:spPr bwMode="gray">
              <a:xfrm>
                <a:off x="1767" y="1922"/>
                <a:ext cx="2943" cy="255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noAutofit/>
              </a:bodyPr>
              <a:p>
                <a:pPr algn="l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基于</a:t>
                </a:r>
                <a:r>
                  <a:rPr lang="en-US" altLang="zh-CN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CSNS Back-n</a:t>
                </a: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中子共振俘获截面测量</a:t>
                </a:r>
                <a:endPara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" name="Text Box 60"/>
              <p:cNvSpPr txBox="1">
                <a:spLocks noChangeArrowheads="1"/>
              </p:cNvSpPr>
              <p:nvPr/>
            </p:nvSpPr>
            <p:spPr bwMode="gray">
              <a:xfrm>
                <a:off x="1393" y="1916"/>
                <a:ext cx="231" cy="254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zh-CN" sz="2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altLang="zh-CN" sz="2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Group 61"/>
            <p:cNvGrpSpPr/>
            <p:nvPr/>
          </p:nvGrpSpPr>
          <p:grpSpPr bwMode="auto">
            <a:xfrm rot="0">
              <a:off x="3195" y="5694"/>
              <a:ext cx="11185" cy="1355"/>
              <a:chOff x="1296" y="1824"/>
              <a:chExt cx="3468" cy="432"/>
            </a:xfrm>
          </p:grpSpPr>
          <p:sp>
            <p:nvSpPr>
              <p:cNvPr id="10" name="AutoShape 62"/>
              <p:cNvSpPr>
                <a:spLocks noChangeArrowheads="1"/>
              </p:cNvSpPr>
              <p:nvPr/>
            </p:nvSpPr>
            <p:spPr bwMode="gray">
              <a:xfrm>
                <a:off x="1536" y="1899"/>
                <a:ext cx="3228" cy="28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folHlink">
                      <a:gamma/>
                      <a:tint val="21176"/>
                      <a:invGamma/>
                    </a:schemeClr>
                  </a:gs>
                  <a:gs pos="100000">
                    <a:schemeClr val="folHlink"/>
                  </a:gs>
                </a:gsLst>
                <a:lin ang="0" scaled="1"/>
              </a:gradFill>
              <a:ln w="12700" algn="ctr">
                <a:solidFill>
                  <a:schemeClr val="bg1"/>
                </a:solidFill>
                <a:rou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 eaLnBrk="1" hangingPunct="1">
                  <a:defRPr/>
                </a:pPr>
                <a:endParaRPr lang="zh-CN" altLang="en-US" sz="21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AutoShape 63"/>
              <p:cNvSpPr>
                <a:spLocks noChangeArrowheads="1"/>
              </p:cNvSpPr>
              <p:nvPr/>
            </p:nvSpPr>
            <p:spPr bwMode="gray">
              <a:xfrm>
                <a:off x="1296" y="1824"/>
                <a:ext cx="432" cy="432"/>
              </a:xfrm>
              <a:prstGeom prst="diamond">
                <a:avLst/>
              </a:prstGeom>
              <a:solidFill>
                <a:schemeClr val="folHlink"/>
              </a:solidFill>
              <a:ln w="25400" algn="ctr">
                <a:solidFill>
                  <a:schemeClr val="bg1"/>
                </a:solidFill>
                <a:miter lim="800000"/>
              </a:ln>
              <a:effectLst>
                <a:outerShdw dist="63500" dir="221219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 eaLnBrk="1" hangingPunct="1">
                  <a:defRPr/>
                </a:pPr>
                <a:endParaRPr lang="zh-CN" altLang="en-US" sz="21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 Box 64"/>
              <p:cNvSpPr txBox="1">
                <a:spLocks noChangeArrowheads="1"/>
              </p:cNvSpPr>
              <p:nvPr/>
            </p:nvSpPr>
            <p:spPr bwMode="gray">
              <a:xfrm>
                <a:off x="1760" y="1926"/>
                <a:ext cx="2972" cy="242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noAutofit/>
              </a:bodyPr>
              <a:p>
                <a:pPr eaLnBrk="1" hangingPunct="1"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基于</a:t>
                </a:r>
                <a:r>
                  <a:rPr lang="en-US" altLang="zh-CN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CSNS Back-n</a:t>
                </a:r>
                <a:r>
                  <a:rPr lang="zh-CN" altLang="en-US" sz="2100" b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中子共振分析应用</a:t>
                </a: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研究</a:t>
                </a:r>
                <a:endPara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3" name="Text Box 65"/>
              <p:cNvSpPr txBox="1">
                <a:spLocks noChangeArrowheads="1"/>
              </p:cNvSpPr>
              <p:nvPr/>
            </p:nvSpPr>
            <p:spPr bwMode="gray">
              <a:xfrm>
                <a:off x="1394" y="1914"/>
                <a:ext cx="231" cy="254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zh-CN" sz="2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altLang="zh-CN" sz="2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Group 61"/>
            <p:cNvGrpSpPr/>
            <p:nvPr/>
          </p:nvGrpSpPr>
          <p:grpSpPr bwMode="auto">
            <a:xfrm rot="0">
              <a:off x="3208" y="7519"/>
              <a:ext cx="11161" cy="1355"/>
              <a:chOff x="1296" y="1824"/>
              <a:chExt cx="3460" cy="432"/>
            </a:xfrm>
          </p:grpSpPr>
          <p:sp>
            <p:nvSpPr>
              <p:cNvPr id="40" name="AutoShape 62"/>
              <p:cNvSpPr>
                <a:spLocks noChangeArrowheads="1"/>
              </p:cNvSpPr>
              <p:nvPr/>
            </p:nvSpPr>
            <p:spPr bwMode="gray">
              <a:xfrm>
                <a:off x="1536" y="1899"/>
                <a:ext cx="3220" cy="288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5E9EFF"/>
                  </a:gs>
                  <a:gs pos="39999">
                    <a:srgbClr val="85C2FF"/>
                  </a:gs>
                  <a:gs pos="70000">
                    <a:srgbClr val="C4D6EB"/>
                  </a:gs>
                  <a:gs pos="100000">
                    <a:srgbClr val="FFEBFA"/>
                  </a:gs>
                </a:gsLst>
                <a:lin ang="10800000" scaled="1"/>
                <a:tileRect/>
              </a:gradFill>
              <a:ln w="12700" algn="ctr">
                <a:solidFill>
                  <a:schemeClr val="bg1"/>
                </a:solidFill>
                <a:rou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 eaLnBrk="1" hangingPunct="1">
                  <a:defRPr/>
                </a:pPr>
                <a:endParaRPr lang="zh-CN" altLang="en-US" sz="21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AutoShape 63"/>
              <p:cNvSpPr>
                <a:spLocks noChangeArrowheads="1"/>
              </p:cNvSpPr>
              <p:nvPr/>
            </p:nvSpPr>
            <p:spPr bwMode="gray">
              <a:xfrm>
                <a:off x="1296" y="1824"/>
                <a:ext cx="432" cy="432"/>
              </a:xfrm>
              <a:prstGeom prst="diamond">
                <a:avLst/>
              </a:prstGeom>
              <a:solidFill>
                <a:srgbClr val="00B0F0"/>
              </a:solidFill>
              <a:ln w="25400" algn="ctr">
                <a:solidFill>
                  <a:schemeClr val="bg1"/>
                </a:solidFill>
                <a:miter lim="800000"/>
              </a:ln>
              <a:effectLst>
                <a:outerShdw dist="63500" dir="221219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 eaLnBrk="1" hangingPunct="1">
                  <a:defRPr/>
                </a:pPr>
                <a:endParaRPr lang="zh-CN" altLang="en-US" sz="21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 Box 64"/>
              <p:cNvSpPr txBox="1">
                <a:spLocks noChangeArrowheads="1"/>
              </p:cNvSpPr>
              <p:nvPr/>
            </p:nvSpPr>
            <p:spPr bwMode="gray">
              <a:xfrm>
                <a:off x="1754" y="1934"/>
                <a:ext cx="2473" cy="254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p>
                <a:pPr eaLnBrk="1" hangingPunct="1"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小结与展望</a:t>
                </a:r>
                <a:endParaRPr lang="en-US" altLang="zh-CN" sz="2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3" name="Text Box 65"/>
              <p:cNvSpPr txBox="1">
                <a:spLocks noChangeArrowheads="1"/>
              </p:cNvSpPr>
              <p:nvPr/>
            </p:nvSpPr>
            <p:spPr bwMode="gray">
              <a:xfrm>
                <a:off x="1394" y="1909"/>
                <a:ext cx="231" cy="254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zh-CN" sz="21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en-US" altLang="zh-CN" sz="2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Group 46"/>
            <p:cNvGrpSpPr/>
            <p:nvPr/>
          </p:nvGrpSpPr>
          <p:grpSpPr bwMode="auto">
            <a:xfrm rot="0">
              <a:off x="3188" y="1893"/>
              <a:ext cx="11183" cy="1355"/>
              <a:chOff x="1296" y="1824"/>
              <a:chExt cx="3467" cy="432"/>
            </a:xfrm>
          </p:grpSpPr>
          <p:sp>
            <p:nvSpPr>
              <p:cNvPr id="15" name="AutoShape 47"/>
              <p:cNvSpPr>
                <a:spLocks noChangeArrowheads="1"/>
              </p:cNvSpPr>
              <p:nvPr/>
            </p:nvSpPr>
            <p:spPr bwMode="gray">
              <a:xfrm>
                <a:off x="1536" y="1899"/>
                <a:ext cx="3227" cy="28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accent2">
                      <a:gamma/>
                      <a:tint val="21176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12700" algn="ctr">
                <a:solidFill>
                  <a:schemeClr val="bg1"/>
                </a:solidFill>
                <a:rou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 eaLnBrk="1" hangingPunct="1">
                  <a:defRPr/>
                </a:pPr>
                <a:endParaRPr lang="zh-CN" altLang="en-US" sz="21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AutoShape 48"/>
              <p:cNvSpPr>
                <a:spLocks noChangeArrowheads="1"/>
              </p:cNvSpPr>
              <p:nvPr/>
            </p:nvSpPr>
            <p:spPr bwMode="gray">
              <a:xfrm>
                <a:off x="1296" y="1824"/>
                <a:ext cx="432" cy="432"/>
              </a:xfrm>
              <a:prstGeom prst="diamond">
                <a:avLst/>
              </a:prstGeom>
              <a:solidFill>
                <a:schemeClr val="accent2"/>
              </a:solidFill>
              <a:ln w="25400" algn="ctr">
                <a:solidFill>
                  <a:schemeClr val="bg1"/>
                </a:solidFill>
                <a:miter lim="800000"/>
              </a:ln>
              <a:effectLst>
                <a:outerShdw dist="63500" dir="221219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p>
                <a:pPr algn="ctr" eaLnBrk="1" hangingPunct="1">
                  <a:defRPr/>
                </a:pPr>
                <a:endParaRPr lang="zh-CN" altLang="en-US" sz="21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 Box 49"/>
              <p:cNvSpPr txBox="1">
                <a:spLocks noChangeArrowheads="1"/>
              </p:cNvSpPr>
              <p:nvPr/>
            </p:nvSpPr>
            <p:spPr bwMode="gray">
              <a:xfrm>
                <a:off x="1762" y="1936"/>
                <a:ext cx="2972" cy="219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noAutofit/>
              </a:bodyPr>
              <a:p>
                <a:pPr eaLnBrk="1" hangingPunct="1">
                  <a:defRPr/>
                </a:pPr>
                <a:r>
                  <a:rPr lang="zh-CN" altLang="en-US" sz="21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（</a:t>
                </a:r>
                <a:r>
                  <a:rPr lang="en-US" altLang="zh-CN" sz="21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n,γ</a:t>
                </a:r>
                <a:r>
                  <a:rPr lang="zh-CN" altLang="en-US" sz="21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）截面核天体、核工业、考古等应用</a:t>
                </a:r>
                <a:r>
                  <a:rPr lang="en-US" altLang="zh-CN" sz="21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</a:t>
                </a:r>
                <a:endPara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eaLnBrk="1" hangingPunct="1">
                  <a:defRPr/>
                </a:pPr>
                <a:endPara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8" name="Text Box 50"/>
              <p:cNvSpPr txBox="1">
                <a:spLocks noChangeArrowheads="1"/>
              </p:cNvSpPr>
              <p:nvPr/>
            </p:nvSpPr>
            <p:spPr bwMode="gray">
              <a:xfrm>
                <a:off x="1398" y="1910"/>
                <a:ext cx="231" cy="254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zh-CN" sz="2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9" name="组合 98"/>
          <p:cNvGrpSpPr>
            <a:grpSpLocks noChangeAspect="1"/>
          </p:cNvGrpSpPr>
          <p:nvPr/>
        </p:nvGrpSpPr>
        <p:grpSpPr>
          <a:xfrm>
            <a:off x="386715" y="1102360"/>
            <a:ext cx="7938426" cy="3636000"/>
            <a:chOff x="1513" y="2188"/>
            <a:chExt cx="10816" cy="4954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513" y="6146"/>
              <a:ext cx="646" cy="481"/>
              <a:chOff x="2036" y="5124"/>
              <a:chExt cx="1149" cy="854"/>
            </a:xfrm>
          </p:grpSpPr>
          <p:sp>
            <p:nvSpPr>
              <p:cNvPr id="145" name="矩形 144"/>
              <p:cNvSpPr/>
              <p:nvPr>
                <p:custDataLst>
                  <p:tags r:id="rId1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36" y="5285"/>
                <a:ext cx="1149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110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Cd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rot="0">
              <a:off x="2363" y="6149"/>
              <a:ext cx="646" cy="481"/>
              <a:chOff x="2036" y="5124"/>
              <a:chExt cx="1149" cy="854"/>
            </a:xfrm>
          </p:grpSpPr>
          <p:sp>
            <p:nvSpPr>
              <p:cNvPr id="7" name="矩形 6"/>
              <p:cNvSpPr/>
              <p:nvPr>
                <p:custDataLst>
                  <p:tags r:id="rId3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036" y="5285"/>
                <a:ext cx="1149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111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Cd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0">
              <a:off x="3205" y="6149"/>
              <a:ext cx="646" cy="481"/>
              <a:chOff x="2036" y="5124"/>
              <a:chExt cx="1149" cy="854"/>
            </a:xfrm>
          </p:grpSpPr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036" y="5285"/>
                <a:ext cx="1149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112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Cd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0">
              <a:off x="4933" y="6146"/>
              <a:ext cx="646" cy="481"/>
              <a:chOff x="2036" y="5124"/>
              <a:chExt cx="1149" cy="854"/>
            </a:xfrm>
          </p:grpSpPr>
          <p:sp>
            <p:nvSpPr>
              <p:cNvPr id="19" name="矩形 18"/>
              <p:cNvSpPr/>
              <p:nvPr>
                <p:custDataLst>
                  <p:tags r:id="rId7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036" y="5285"/>
                <a:ext cx="1149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114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Cd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 rot="0">
              <a:off x="6641" y="6154"/>
              <a:ext cx="646" cy="481"/>
              <a:chOff x="2036" y="5124"/>
              <a:chExt cx="1149" cy="854"/>
            </a:xfrm>
          </p:grpSpPr>
          <p:sp>
            <p:nvSpPr>
              <p:cNvPr id="26" name="矩形 25"/>
              <p:cNvSpPr/>
              <p:nvPr>
                <p:custDataLst>
                  <p:tags r:id="rId9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036" y="5285"/>
                <a:ext cx="1149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116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Cd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 rot="0">
              <a:off x="5813" y="5893"/>
              <a:ext cx="761" cy="997"/>
              <a:chOff x="9669" y="5748"/>
              <a:chExt cx="1353" cy="1774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9669" y="6604"/>
                <a:ext cx="1353" cy="918"/>
                <a:chOff x="2057" y="4960"/>
                <a:chExt cx="1353" cy="2005"/>
              </a:xfrm>
            </p:grpSpPr>
            <p:sp>
              <p:nvSpPr>
                <p:cNvPr id="22" name="矩形 21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2126" y="5102"/>
                  <a:ext cx="850" cy="744"/>
                </a:xfrm>
                <a:prstGeom prst="rect">
                  <a:avLst/>
                </a:prstGeom>
                <a:noFill/>
                <a:ln w="28575" cmpd="sng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p>
                  <a:pPr algn="ctr" fontAlgn="auto">
                    <a:spcBef>
                      <a:spcPts val="600"/>
                    </a:spcBef>
                  </a:pPr>
                  <a:endParaRPr lang="en-US" altLang="zh-CN" sz="1015" b="1" kern="0" spc="-100" dirty="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2057" y="4960"/>
                  <a:ext cx="1353" cy="2005"/>
                </a:xfrm>
                <a:prstGeom prst="rect">
                  <a:avLst/>
                </a:prstGeom>
                <a:noFill/>
                <a:ln w="28575" cmpd="sng">
                  <a:noFill/>
                  <a:prstDash val="sysDash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115</a:t>
                  </a:r>
                  <a:r>
                    <a:rPr lang="en-US" altLang="zh-CN" sz="790" b="1" kern="0" spc="-1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Cd</a:t>
                  </a:r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g</a:t>
                  </a:r>
                  <a:endParaRPr lang="en-US" altLang="zh-CN" sz="790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r>
                    <a:rPr lang="en-US" altLang="zh-CN" sz="750" b="1" kern="0" spc="-1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53.5 h </a:t>
                  </a:r>
                  <a:endParaRPr lang="en-US" altLang="zh-CN" sz="750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9678" y="6139"/>
                <a:ext cx="1029" cy="814"/>
                <a:chOff x="2062" y="5002"/>
                <a:chExt cx="1029" cy="1779"/>
              </a:xfrm>
            </p:grpSpPr>
            <p:sp>
              <p:nvSpPr>
                <p:cNvPr id="29" name="矩形 28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126" y="5146"/>
                  <a:ext cx="850" cy="744"/>
                </a:xfrm>
                <a:prstGeom prst="rect">
                  <a:avLst/>
                </a:prstGeom>
                <a:noFill/>
                <a:ln w="28575" cmpd="sng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p>
                  <a:pPr algn="ctr" fontAlgn="auto">
                    <a:spcBef>
                      <a:spcPts val="600"/>
                    </a:spcBef>
                  </a:pPr>
                  <a:endParaRPr lang="en-US" altLang="zh-CN" sz="1015" b="1" kern="0" spc="-100" dirty="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本框 29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062" y="5002"/>
                  <a:ext cx="1029" cy="1779"/>
                </a:xfrm>
                <a:prstGeom prst="rect">
                  <a:avLst/>
                </a:prstGeom>
                <a:noFill/>
                <a:ln w="28575" cmpd="sng">
                  <a:noFill/>
                  <a:prstDash val="sysDash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115</a:t>
                  </a:r>
                  <a:r>
                    <a:rPr lang="en-US" altLang="zh-CN" sz="790" b="1" kern="0" spc="-1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Cd</a:t>
                  </a:r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m</a:t>
                  </a:r>
                  <a:endParaRPr lang="en-US" altLang="zh-CN" sz="790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1" name="文本框 3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9696" y="5748"/>
                <a:ext cx="1014" cy="57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sz="750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44.6 d </a:t>
                </a:r>
                <a:endParaRPr lang="en-US" altLang="zh-CN" sz="750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 rot="0">
              <a:off x="3213" y="5173"/>
              <a:ext cx="578" cy="481"/>
              <a:chOff x="2036" y="5124"/>
              <a:chExt cx="1028" cy="854"/>
            </a:xfrm>
          </p:grpSpPr>
          <p:sp>
            <p:nvSpPr>
              <p:cNvPr id="36" name="矩形 35"/>
              <p:cNvSpPr/>
              <p:nvPr>
                <p:custDataLst>
                  <p:tags r:id="rId16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036" y="5285"/>
                <a:ext cx="102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113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rot="0">
              <a:off x="4065" y="5173"/>
              <a:ext cx="578" cy="481"/>
              <a:chOff x="2036" y="5124"/>
              <a:chExt cx="1028" cy="854"/>
            </a:xfrm>
          </p:grpSpPr>
          <p:sp>
            <p:nvSpPr>
              <p:cNvPr id="39" name="矩形 38"/>
              <p:cNvSpPr/>
              <p:nvPr>
                <p:custDataLst>
                  <p:tags r:id="rId18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本框 39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036" y="5285"/>
                <a:ext cx="102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114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 rot="0">
              <a:off x="5784" y="5167"/>
              <a:ext cx="578" cy="481"/>
              <a:chOff x="2036" y="5124"/>
              <a:chExt cx="1028" cy="854"/>
            </a:xfrm>
          </p:grpSpPr>
          <p:sp>
            <p:nvSpPr>
              <p:cNvPr id="45" name="矩形 44"/>
              <p:cNvSpPr/>
              <p:nvPr>
                <p:custDataLst>
                  <p:tags r:id="rId20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036" y="5285"/>
                <a:ext cx="102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116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 rot="0">
              <a:off x="3205" y="4186"/>
              <a:ext cx="612" cy="481"/>
              <a:chOff x="2036" y="5124"/>
              <a:chExt cx="1088" cy="854"/>
            </a:xfrm>
          </p:grpSpPr>
          <p:sp>
            <p:nvSpPr>
              <p:cNvPr id="48" name="矩形 47"/>
              <p:cNvSpPr/>
              <p:nvPr>
                <p:custDataLst>
                  <p:tags r:id="rId22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文本框 48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114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 rot="0">
              <a:off x="4044" y="4189"/>
              <a:ext cx="612" cy="481"/>
              <a:chOff x="2036" y="5124"/>
              <a:chExt cx="1088" cy="854"/>
            </a:xfrm>
          </p:grpSpPr>
          <p:sp>
            <p:nvSpPr>
              <p:cNvPr id="51" name="矩形 50"/>
              <p:cNvSpPr/>
              <p:nvPr>
                <p:custDataLst>
                  <p:tags r:id="rId24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115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 rot="0">
              <a:off x="4917" y="4189"/>
              <a:ext cx="612" cy="481"/>
              <a:chOff x="2036" y="5124"/>
              <a:chExt cx="1088" cy="854"/>
            </a:xfrm>
          </p:grpSpPr>
          <p:sp>
            <p:nvSpPr>
              <p:cNvPr id="54" name="矩形 53"/>
              <p:cNvSpPr/>
              <p:nvPr>
                <p:custDataLst>
                  <p:tags r:id="rId26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116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0">
              <a:off x="5777" y="4190"/>
              <a:ext cx="612" cy="481"/>
              <a:chOff x="2036" y="5124"/>
              <a:chExt cx="1088" cy="854"/>
            </a:xfrm>
          </p:grpSpPr>
          <p:sp>
            <p:nvSpPr>
              <p:cNvPr id="57" name="矩形 56"/>
              <p:cNvSpPr/>
              <p:nvPr>
                <p:custDataLst>
                  <p:tags r:id="rId28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117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 rot="0">
              <a:off x="6636" y="4183"/>
              <a:ext cx="612" cy="481"/>
              <a:chOff x="2036" y="5124"/>
              <a:chExt cx="1088" cy="854"/>
            </a:xfrm>
          </p:grpSpPr>
          <p:sp>
            <p:nvSpPr>
              <p:cNvPr id="60" name="矩形 59"/>
              <p:cNvSpPr/>
              <p:nvPr>
                <p:custDataLst>
                  <p:tags r:id="rId30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118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 rot="0">
              <a:off x="4006" y="5893"/>
              <a:ext cx="661" cy="815"/>
              <a:chOff x="9532" y="5748"/>
              <a:chExt cx="1175" cy="1450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9676" y="6604"/>
                <a:ext cx="1029" cy="594"/>
                <a:chOff x="2064" y="4961"/>
                <a:chExt cx="1029" cy="1299"/>
              </a:xfrm>
            </p:grpSpPr>
            <p:sp>
              <p:nvSpPr>
                <p:cNvPr id="65" name="矩形 64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2126" y="5102"/>
                  <a:ext cx="850" cy="744"/>
                </a:xfrm>
                <a:prstGeom prst="rect">
                  <a:avLst/>
                </a:prstGeom>
                <a:noFill/>
                <a:ln w="285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p>
                  <a:pPr algn="ctr" fontAlgn="auto">
                    <a:spcBef>
                      <a:spcPts val="600"/>
                    </a:spcBef>
                  </a:pPr>
                  <a:endParaRPr lang="en-US" altLang="zh-CN" sz="1015" b="1" kern="0" spc="-100" dirty="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文本框 65"/>
                <p:cNvSpPr txBox="1"/>
                <p:nvPr>
                  <p:custDataLst>
                    <p:tags r:id="rId33"/>
                  </p:custDataLst>
                </p:nvPr>
              </p:nvSpPr>
              <p:spPr>
                <a:xfrm>
                  <a:off x="2064" y="4961"/>
                  <a:ext cx="1029" cy="1299"/>
                </a:xfrm>
                <a:prstGeom prst="rect">
                  <a:avLst/>
                </a:prstGeom>
                <a:noFill/>
                <a:ln w="28575" cmpd="sng">
                  <a:noFill/>
                  <a:prstDash val="sysDash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113</a:t>
                  </a:r>
                  <a:r>
                    <a:rPr lang="en-US" altLang="zh-CN" sz="790" b="1" kern="0" spc="-1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Cd</a:t>
                  </a:r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g</a:t>
                  </a:r>
                  <a:endParaRPr lang="en-US" altLang="zh-CN" sz="790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9678" y="6139"/>
                <a:ext cx="1029" cy="815"/>
                <a:chOff x="2062" y="5002"/>
                <a:chExt cx="1029" cy="1781"/>
              </a:xfrm>
            </p:grpSpPr>
            <p:sp>
              <p:nvSpPr>
                <p:cNvPr id="68" name="矩形 67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2126" y="5146"/>
                  <a:ext cx="850" cy="744"/>
                </a:xfrm>
                <a:prstGeom prst="rect">
                  <a:avLst/>
                </a:prstGeom>
                <a:noFill/>
                <a:ln w="28575" cmpd="sng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p>
                  <a:pPr algn="ctr" fontAlgn="auto">
                    <a:spcBef>
                      <a:spcPts val="600"/>
                    </a:spcBef>
                  </a:pPr>
                  <a:endParaRPr lang="en-US" altLang="zh-CN" sz="1015" b="1" kern="0" spc="-100" dirty="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文本框 68"/>
                <p:cNvSpPr txBox="1"/>
                <p:nvPr>
                  <p:custDataLst>
                    <p:tags r:id="rId35"/>
                  </p:custDataLst>
                </p:nvPr>
              </p:nvSpPr>
              <p:spPr>
                <a:xfrm>
                  <a:off x="2062" y="5002"/>
                  <a:ext cx="1029" cy="1781"/>
                </a:xfrm>
                <a:prstGeom prst="rect">
                  <a:avLst/>
                </a:prstGeom>
                <a:noFill/>
                <a:ln w="28575" cmpd="sng">
                  <a:noFill/>
                  <a:prstDash val="sysDash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113</a:t>
                  </a:r>
                  <a:r>
                    <a:rPr lang="en-US" altLang="zh-CN" sz="790" b="1" kern="0" spc="-1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Cd</a:t>
                  </a:r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m</a:t>
                  </a:r>
                  <a:endParaRPr lang="en-US" altLang="zh-CN" sz="790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0" name="文本框 69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9532" y="5748"/>
                <a:ext cx="1082" cy="57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sz="750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14.1yr </a:t>
                </a:r>
                <a:endParaRPr lang="en-US" altLang="zh-CN" sz="750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 rot="0">
              <a:off x="4891" y="4925"/>
              <a:ext cx="821" cy="815"/>
              <a:chOff x="9566" y="5748"/>
              <a:chExt cx="1460" cy="1450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9593" y="6604"/>
                <a:ext cx="1259" cy="594"/>
                <a:chOff x="1981" y="4961"/>
                <a:chExt cx="1259" cy="1299"/>
              </a:xfrm>
            </p:grpSpPr>
            <p:sp>
              <p:nvSpPr>
                <p:cNvPr id="74" name="文本框 73"/>
                <p:cNvSpPr txBox="1"/>
                <p:nvPr>
                  <p:custDataLst>
                    <p:tags r:id="rId37"/>
                  </p:custDataLst>
                </p:nvPr>
              </p:nvSpPr>
              <p:spPr>
                <a:xfrm>
                  <a:off x="1981" y="4961"/>
                  <a:ext cx="1259" cy="1299"/>
                </a:xfrm>
                <a:prstGeom prst="rect">
                  <a:avLst/>
                </a:prstGeom>
                <a:noFill/>
                <a:ln w="28575" cmpd="sng">
                  <a:noFill/>
                  <a:prstDash val="sysDash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115</a:t>
                  </a:r>
                  <a:r>
                    <a:rPr lang="en-US" altLang="zh-CN" sz="790" b="1" kern="0" spc="-1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In</a:t>
                  </a:r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g</a:t>
                  </a:r>
                  <a:endParaRPr lang="en-US" altLang="zh-CN" sz="790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矩形 72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2126" y="5102"/>
                  <a:ext cx="850" cy="744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p>
                  <a:pPr algn="ctr" fontAlgn="auto">
                    <a:spcBef>
                      <a:spcPts val="600"/>
                    </a:spcBef>
                  </a:pPr>
                  <a:endParaRPr lang="en-US" altLang="zh-CN" sz="1015" b="1" kern="0" spc="-100" dirty="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9566" y="6084"/>
                <a:ext cx="1460" cy="594"/>
                <a:chOff x="1950" y="4882"/>
                <a:chExt cx="1460" cy="1299"/>
              </a:xfrm>
            </p:grpSpPr>
            <p:sp>
              <p:nvSpPr>
                <p:cNvPr id="77" name="文本框 76"/>
                <p:cNvSpPr txBox="1"/>
                <p:nvPr>
                  <p:custDataLst>
                    <p:tags r:id="rId39"/>
                  </p:custDataLst>
                </p:nvPr>
              </p:nvSpPr>
              <p:spPr>
                <a:xfrm>
                  <a:off x="1950" y="4882"/>
                  <a:ext cx="1460" cy="1299"/>
                </a:xfrm>
                <a:prstGeom prst="rect">
                  <a:avLst/>
                </a:prstGeom>
                <a:noFill/>
                <a:ln w="28575" cmpd="sng">
                  <a:noFill/>
                  <a:prstDash val="sysDash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115</a:t>
                  </a:r>
                  <a:r>
                    <a:rPr lang="en-US" altLang="zh-CN" sz="790" b="1" kern="0" spc="-1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In</a:t>
                  </a:r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m</a:t>
                  </a:r>
                  <a:endParaRPr lang="en-US" altLang="zh-CN" sz="790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矩形 75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2126" y="5146"/>
                  <a:ext cx="850" cy="744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p>
                  <a:pPr algn="ctr" fontAlgn="auto">
                    <a:spcBef>
                      <a:spcPts val="600"/>
                    </a:spcBef>
                  </a:pPr>
                  <a:endParaRPr lang="en-US" altLang="zh-CN" sz="1015" b="1" kern="0" spc="-100" dirty="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8" name="文本框 77"/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9632" y="5748"/>
                <a:ext cx="914" cy="59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sz="790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4.5h </a:t>
                </a:r>
                <a:endParaRPr lang="en-US" altLang="zh-CN" sz="790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  <p:cxnSp>
          <p:nvCxnSpPr>
            <p:cNvPr id="80" name="直接箭头连接符 79"/>
            <p:cNvCxnSpPr/>
            <p:nvPr>
              <p:custDataLst>
                <p:tags r:id="rId42"/>
              </p:custDataLst>
            </p:nvPr>
          </p:nvCxnSpPr>
          <p:spPr>
            <a:xfrm>
              <a:off x="2044" y="6376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>
              <p:custDataLst>
                <p:tags r:id="rId43"/>
              </p:custDataLst>
            </p:nvPr>
          </p:nvCxnSpPr>
          <p:spPr>
            <a:xfrm>
              <a:off x="2895" y="6374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/>
            <p:nvPr>
              <p:custDataLst>
                <p:tags r:id="rId44"/>
              </p:custDataLst>
            </p:nvPr>
          </p:nvCxnSpPr>
          <p:spPr>
            <a:xfrm flipV="1">
              <a:off x="3743" y="6218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/>
            <p:nvPr>
              <p:custDataLst>
                <p:tags r:id="rId45"/>
              </p:custDataLst>
            </p:nvPr>
          </p:nvCxnSpPr>
          <p:spPr>
            <a:xfrm>
              <a:off x="3739" y="6374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>
              <p:custDataLst>
                <p:tags r:id="rId46"/>
              </p:custDataLst>
            </p:nvPr>
          </p:nvCxnSpPr>
          <p:spPr>
            <a:xfrm>
              <a:off x="4600" y="6231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>
              <p:custDataLst>
                <p:tags r:id="rId47"/>
              </p:custDataLst>
            </p:nvPr>
          </p:nvCxnSpPr>
          <p:spPr>
            <a:xfrm flipV="1">
              <a:off x="4600" y="6360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>
              <p:custDataLst>
                <p:tags r:id="rId48"/>
              </p:custDataLst>
            </p:nvPr>
          </p:nvCxnSpPr>
          <p:spPr>
            <a:xfrm flipV="1">
              <a:off x="5482" y="6231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/>
            <p:nvPr>
              <p:custDataLst>
                <p:tags r:id="rId49"/>
              </p:custDataLst>
            </p:nvPr>
          </p:nvCxnSpPr>
          <p:spPr>
            <a:xfrm>
              <a:off x="5482" y="6372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>
              <p:custDataLst>
                <p:tags r:id="rId50"/>
              </p:custDataLst>
            </p:nvPr>
          </p:nvCxnSpPr>
          <p:spPr>
            <a:xfrm>
              <a:off x="5446" y="4651"/>
              <a:ext cx="415" cy="510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>
              <p:custDataLst>
                <p:tags r:id="rId51"/>
              </p:custDataLst>
            </p:nvPr>
          </p:nvCxnSpPr>
          <p:spPr>
            <a:xfrm>
              <a:off x="3720" y="4662"/>
              <a:ext cx="415" cy="510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>
              <p:custDataLst>
                <p:tags r:id="rId52"/>
              </p:custDataLst>
            </p:nvPr>
          </p:nvCxnSpPr>
          <p:spPr>
            <a:xfrm>
              <a:off x="4570" y="4676"/>
              <a:ext cx="415" cy="510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>
              <p:custDataLst>
                <p:tags r:id="rId53"/>
              </p:custDataLst>
            </p:nvPr>
          </p:nvCxnSpPr>
          <p:spPr>
            <a:xfrm>
              <a:off x="3732" y="5641"/>
              <a:ext cx="415" cy="510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>
              <p:custDataLst>
                <p:tags r:id="rId54"/>
              </p:custDataLst>
            </p:nvPr>
          </p:nvCxnSpPr>
          <p:spPr>
            <a:xfrm>
              <a:off x="3747" y="5417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/>
            <p:nvPr>
              <p:custDataLst>
                <p:tags r:id="rId55"/>
              </p:custDataLst>
            </p:nvPr>
          </p:nvCxnSpPr>
          <p:spPr>
            <a:xfrm>
              <a:off x="3732" y="4428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>
              <p:custDataLst>
                <p:tags r:id="rId56"/>
              </p:custDataLst>
            </p:nvPr>
          </p:nvCxnSpPr>
          <p:spPr>
            <a:xfrm>
              <a:off x="4580" y="4423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>
              <p:custDataLst>
                <p:tags r:id="rId57"/>
              </p:custDataLst>
            </p:nvPr>
          </p:nvCxnSpPr>
          <p:spPr>
            <a:xfrm>
              <a:off x="5453" y="4432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>
              <p:custDataLst>
                <p:tags r:id="rId58"/>
              </p:custDataLst>
            </p:nvPr>
          </p:nvCxnSpPr>
          <p:spPr>
            <a:xfrm>
              <a:off x="6315" y="4423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>
              <p:custDataLst>
                <p:tags r:id="rId59"/>
              </p:custDataLst>
            </p:nvPr>
          </p:nvCxnSpPr>
          <p:spPr>
            <a:xfrm>
              <a:off x="5443" y="5645"/>
              <a:ext cx="415" cy="510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>
              <p:custDataLst>
                <p:tags r:id="rId60"/>
              </p:custDataLst>
            </p:nvPr>
          </p:nvCxnSpPr>
          <p:spPr>
            <a:xfrm flipV="1">
              <a:off x="5475" y="5377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/>
            <p:nvPr>
              <p:custDataLst>
                <p:tags r:id="rId61"/>
              </p:custDataLst>
            </p:nvPr>
          </p:nvCxnSpPr>
          <p:spPr>
            <a:xfrm>
              <a:off x="6317" y="6240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 rot="0">
              <a:off x="7502" y="4186"/>
              <a:ext cx="612" cy="481"/>
              <a:chOff x="2036" y="5124"/>
              <a:chExt cx="1088" cy="854"/>
            </a:xfrm>
          </p:grpSpPr>
          <p:sp>
            <p:nvSpPr>
              <p:cNvPr id="13" name="矩形 12"/>
              <p:cNvSpPr/>
              <p:nvPr>
                <p:custDataLst>
                  <p:tags r:id="rId62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119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矩形 14"/>
            <p:cNvSpPr/>
            <p:nvPr>
              <p:custDataLst>
                <p:tags r:id="rId64"/>
              </p:custDataLst>
            </p:nvPr>
          </p:nvSpPr>
          <p:spPr>
            <a:xfrm>
              <a:off x="8405" y="4179"/>
              <a:ext cx="479" cy="47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p>
              <a:pPr algn="ctr" fontAlgn="auto">
                <a:spcBef>
                  <a:spcPts val="600"/>
                </a:spcBef>
              </a:pPr>
              <a:endParaRPr lang="en-US" altLang="zh-CN" sz="1015" b="1" kern="0" spc="-1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65"/>
              </p:custDataLst>
            </p:nvPr>
          </p:nvSpPr>
          <p:spPr>
            <a:xfrm>
              <a:off x="8363" y="4270"/>
              <a:ext cx="612" cy="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15" b="1" kern="0" spc="-100" baseline="300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120</a:t>
              </a:r>
              <a:r>
                <a: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Sn</a:t>
              </a:r>
              <a:endParaRPr lang="en-US" altLang="zh-CN" sz="1015" b="1" kern="0" spc="-1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箭头连接符 16"/>
            <p:cNvCxnSpPr/>
            <p:nvPr>
              <p:custDataLst>
                <p:tags r:id="rId66"/>
              </p:custDataLst>
            </p:nvPr>
          </p:nvCxnSpPr>
          <p:spPr>
            <a:xfrm>
              <a:off x="7176" y="4428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>
              <p:custDataLst>
                <p:tags r:id="rId67"/>
              </p:custDataLst>
            </p:nvPr>
          </p:nvCxnSpPr>
          <p:spPr>
            <a:xfrm>
              <a:off x="8031" y="4418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组合 100"/>
            <p:cNvGrpSpPr/>
            <p:nvPr/>
          </p:nvGrpSpPr>
          <p:grpSpPr>
            <a:xfrm rot="0">
              <a:off x="10038" y="4186"/>
              <a:ext cx="612" cy="481"/>
              <a:chOff x="2036" y="5124"/>
              <a:chExt cx="1088" cy="854"/>
            </a:xfrm>
          </p:grpSpPr>
          <p:sp>
            <p:nvSpPr>
              <p:cNvPr id="102" name="矩形 101"/>
              <p:cNvSpPr/>
              <p:nvPr>
                <p:custDataLst>
                  <p:tags r:id="rId68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文本框 102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122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 rot="0">
              <a:off x="10872" y="4186"/>
              <a:ext cx="612" cy="481"/>
              <a:chOff x="2036" y="5124"/>
              <a:chExt cx="1088" cy="854"/>
            </a:xfrm>
          </p:grpSpPr>
          <p:sp>
            <p:nvSpPr>
              <p:cNvPr id="106" name="矩形 105"/>
              <p:cNvSpPr/>
              <p:nvPr>
                <p:custDataLst>
                  <p:tags r:id="rId70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文本框 106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123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8" name="直接箭头连接符 107"/>
            <p:cNvCxnSpPr/>
            <p:nvPr>
              <p:custDataLst>
                <p:tags r:id="rId72"/>
              </p:custDataLst>
            </p:nvPr>
          </p:nvCxnSpPr>
          <p:spPr>
            <a:xfrm>
              <a:off x="10556" y="4420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组合 108"/>
            <p:cNvGrpSpPr/>
            <p:nvPr/>
          </p:nvGrpSpPr>
          <p:grpSpPr>
            <a:xfrm rot="0">
              <a:off x="11717" y="4195"/>
              <a:ext cx="612" cy="481"/>
              <a:chOff x="2036" y="5124"/>
              <a:chExt cx="1088" cy="854"/>
            </a:xfrm>
          </p:grpSpPr>
          <p:sp>
            <p:nvSpPr>
              <p:cNvPr id="110" name="矩形 109"/>
              <p:cNvSpPr/>
              <p:nvPr>
                <p:custDataLst>
                  <p:tags r:id="rId73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文本框 11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124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" name="矩形 112"/>
            <p:cNvSpPr/>
            <p:nvPr>
              <p:custDataLst>
                <p:tags r:id="rId75"/>
              </p:custDataLst>
            </p:nvPr>
          </p:nvSpPr>
          <p:spPr>
            <a:xfrm>
              <a:off x="8400" y="3165"/>
              <a:ext cx="479" cy="4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p>
              <a:pPr algn="ctr" fontAlgn="auto">
                <a:spcBef>
                  <a:spcPts val="600"/>
                </a:spcBef>
              </a:pPr>
              <a:endParaRPr lang="en-US" altLang="zh-CN" sz="1015" b="1" kern="0" spc="-1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76"/>
              </p:custDataLst>
            </p:nvPr>
          </p:nvSpPr>
          <p:spPr>
            <a:xfrm>
              <a:off x="8357" y="3256"/>
              <a:ext cx="612" cy="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15" b="1" kern="0" spc="-100" baseline="300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121</a:t>
              </a:r>
              <a:r>
                <a: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Sb</a:t>
              </a:r>
              <a:endParaRPr lang="en-US" altLang="zh-CN" sz="1015" b="1" kern="0" spc="-1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 rot="0">
              <a:off x="9187" y="3163"/>
              <a:ext cx="612" cy="481"/>
              <a:chOff x="2036" y="5124"/>
              <a:chExt cx="1088" cy="854"/>
            </a:xfrm>
          </p:grpSpPr>
          <p:sp>
            <p:nvSpPr>
              <p:cNvPr id="117" name="矩形 116"/>
              <p:cNvSpPr/>
              <p:nvPr>
                <p:custDataLst>
                  <p:tags r:id="rId77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文本框 117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122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Sb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19" name="直接箭头连接符 118"/>
            <p:cNvCxnSpPr/>
            <p:nvPr>
              <p:custDataLst>
                <p:tags r:id="rId79"/>
              </p:custDataLst>
            </p:nvPr>
          </p:nvCxnSpPr>
          <p:spPr>
            <a:xfrm>
              <a:off x="8870" y="3397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组合 119"/>
            <p:cNvGrpSpPr/>
            <p:nvPr/>
          </p:nvGrpSpPr>
          <p:grpSpPr>
            <a:xfrm rot="0">
              <a:off x="10032" y="3172"/>
              <a:ext cx="612" cy="481"/>
              <a:chOff x="2036" y="5124"/>
              <a:chExt cx="1088" cy="854"/>
            </a:xfrm>
          </p:grpSpPr>
          <p:sp>
            <p:nvSpPr>
              <p:cNvPr id="121" name="矩形 120"/>
              <p:cNvSpPr/>
              <p:nvPr>
                <p:custDataLst>
                  <p:tags r:id="rId80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文本框 121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123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Sb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3" name="直接箭头连接符 122"/>
            <p:cNvCxnSpPr/>
            <p:nvPr>
              <p:custDataLst>
                <p:tags r:id="rId82"/>
              </p:custDataLst>
            </p:nvPr>
          </p:nvCxnSpPr>
          <p:spPr>
            <a:xfrm>
              <a:off x="9710" y="3411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组合 123"/>
            <p:cNvGrpSpPr/>
            <p:nvPr/>
          </p:nvGrpSpPr>
          <p:grpSpPr>
            <a:xfrm rot="0">
              <a:off x="10866" y="3172"/>
              <a:ext cx="612" cy="481"/>
              <a:chOff x="2036" y="5124"/>
              <a:chExt cx="1088" cy="854"/>
            </a:xfrm>
          </p:grpSpPr>
          <p:sp>
            <p:nvSpPr>
              <p:cNvPr id="125" name="矩形 124"/>
              <p:cNvSpPr/>
              <p:nvPr>
                <p:custDataLst>
                  <p:tags r:id="rId83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文本框 125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124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Sb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7" name="直接箭头连接符 126"/>
            <p:cNvCxnSpPr/>
            <p:nvPr>
              <p:custDataLst>
                <p:tags r:id="rId85"/>
              </p:custDataLst>
            </p:nvPr>
          </p:nvCxnSpPr>
          <p:spPr>
            <a:xfrm>
              <a:off x="10550" y="3407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86"/>
              </p:custDataLst>
            </p:nvPr>
          </p:nvCxnSpPr>
          <p:spPr>
            <a:xfrm>
              <a:off x="8873" y="3643"/>
              <a:ext cx="393" cy="526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87"/>
              </p:custDataLst>
            </p:nvPr>
          </p:nvCxnSpPr>
          <p:spPr>
            <a:xfrm>
              <a:off x="10543" y="2646"/>
              <a:ext cx="393" cy="526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88"/>
              </p:custDataLst>
            </p:nvPr>
          </p:nvCxnSpPr>
          <p:spPr>
            <a:xfrm>
              <a:off x="10556" y="3660"/>
              <a:ext cx="393" cy="526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>
              <p:custDataLst>
                <p:tags r:id="rId89"/>
              </p:custDataLst>
            </p:nvPr>
          </p:nvSpPr>
          <p:spPr>
            <a:xfrm>
              <a:off x="8394" y="2191"/>
              <a:ext cx="479" cy="47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p>
              <a:pPr algn="ctr" fontAlgn="auto">
                <a:spcBef>
                  <a:spcPts val="600"/>
                </a:spcBef>
              </a:pPr>
              <a:endParaRPr lang="en-US" altLang="zh-CN" sz="1015" b="1" kern="0" spc="-1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90"/>
              </p:custDataLst>
            </p:nvPr>
          </p:nvSpPr>
          <p:spPr>
            <a:xfrm>
              <a:off x="8351" y="2281"/>
              <a:ext cx="613" cy="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15" b="1" kern="0" spc="-100" baseline="300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122</a:t>
              </a:r>
              <a:r>
                <a: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Te</a:t>
              </a:r>
              <a:endParaRPr lang="en-US" altLang="zh-CN" sz="1015" b="1" kern="0" spc="-1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 rot="0">
              <a:off x="9181" y="2188"/>
              <a:ext cx="613" cy="481"/>
              <a:chOff x="2036" y="5124"/>
              <a:chExt cx="1090" cy="854"/>
            </a:xfrm>
          </p:grpSpPr>
          <p:sp>
            <p:nvSpPr>
              <p:cNvPr id="135" name="矩形 134"/>
              <p:cNvSpPr/>
              <p:nvPr>
                <p:custDataLst>
                  <p:tags r:id="rId91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2036" y="5285"/>
                <a:ext cx="1090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123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Te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37" name="直接箭头连接符 136"/>
            <p:cNvCxnSpPr/>
            <p:nvPr>
              <p:custDataLst>
                <p:tags r:id="rId93"/>
              </p:custDataLst>
            </p:nvPr>
          </p:nvCxnSpPr>
          <p:spPr>
            <a:xfrm>
              <a:off x="8864" y="2422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组合 137"/>
            <p:cNvGrpSpPr/>
            <p:nvPr/>
          </p:nvGrpSpPr>
          <p:grpSpPr>
            <a:xfrm rot="0">
              <a:off x="10027" y="2197"/>
              <a:ext cx="613" cy="481"/>
              <a:chOff x="2036" y="5124"/>
              <a:chExt cx="1090" cy="854"/>
            </a:xfrm>
          </p:grpSpPr>
          <p:sp>
            <p:nvSpPr>
              <p:cNvPr id="139" name="矩形 138"/>
              <p:cNvSpPr/>
              <p:nvPr>
                <p:custDataLst>
                  <p:tags r:id="rId94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2036" y="5285"/>
                <a:ext cx="1090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124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Te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1" name="直接箭头连接符 140"/>
            <p:cNvCxnSpPr/>
            <p:nvPr>
              <p:custDataLst>
                <p:tags r:id="rId96"/>
              </p:custDataLst>
            </p:nvPr>
          </p:nvCxnSpPr>
          <p:spPr>
            <a:xfrm>
              <a:off x="9704" y="2437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/>
            <p:nvPr>
              <p:custDataLst>
                <p:tags r:id="rId97"/>
              </p:custDataLst>
            </p:nvPr>
          </p:nvCxnSpPr>
          <p:spPr>
            <a:xfrm>
              <a:off x="10544" y="2433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98"/>
              </p:custDataLst>
            </p:nvPr>
          </p:nvCxnSpPr>
          <p:spPr>
            <a:xfrm>
              <a:off x="8854" y="2636"/>
              <a:ext cx="393" cy="526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组合 143"/>
            <p:cNvGrpSpPr/>
            <p:nvPr/>
          </p:nvGrpSpPr>
          <p:grpSpPr>
            <a:xfrm rot="0">
              <a:off x="10856" y="2208"/>
              <a:ext cx="613" cy="481"/>
              <a:chOff x="2036" y="5124"/>
              <a:chExt cx="1090" cy="854"/>
            </a:xfrm>
          </p:grpSpPr>
          <p:sp>
            <p:nvSpPr>
              <p:cNvPr id="146" name="矩形 145"/>
              <p:cNvSpPr/>
              <p:nvPr>
                <p:custDataLst>
                  <p:tags r:id="rId99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2036" y="5285"/>
                <a:ext cx="1090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125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Te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8" name="直接箭头连接符 147"/>
            <p:cNvCxnSpPr/>
            <p:nvPr>
              <p:custDataLst>
                <p:tags r:id="rId101"/>
              </p:custDataLst>
            </p:nvPr>
          </p:nvCxnSpPr>
          <p:spPr>
            <a:xfrm>
              <a:off x="11373" y="2443"/>
              <a:ext cx="55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本框 148"/>
            <p:cNvSpPr txBox="1"/>
            <p:nvPr>
              <p:custDataLst>
                <p:tags r:id="rId102"/>
              </p:custDataLst>
            </p:nvPr>
          </p:nvSpPr>
          <p:spPr>
            <a:xfrm>
              <a:off x="9187" y="2890"/>
              <a:ext cx="570" cy="3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750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2.72 d </a:t>
              </a:r>
              <a:endParaRPr lang="en-US" altLang="zh-CN" sz="750" b="1" kern="0" spc="-1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03"/>
              </p:custDataLst>
            </p:nvPr>
          </p:nvSpPr>
          <p:spPr>
            <a:xfrm>
              <a:off x="10800" y="2890"/>
              <a:ext cx="588" cy="3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750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60.2 d </a:t>
              </a:r>
              <a:endParaRPr lang="en-US" altLang="zh-CN" sz="750" b="1" kern="0" spc="-1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04"/>
              </p:custDataLst>
            </p:nvPr>
          </p:nvSpPr>
          <p:spPr>
            <a:xfrm>
              <a:off x="10826" y="3924"/>
              <a:ext cx="570" cy="3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750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129 d </a:t>
              </a:r>
              <a:endParaRPr lang="en-US" altLang="zh-CN" sz="750" b="1" kern="0" spc="-1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53" name="矩形 152"/>
            <p:cNvSpPr/>
            <p:nvPr>
              <p:custDataLst>
                <p:tags r:id="rId105"/>
              </p:custDataLst>
            </p:nvPr>
          </p:nvSpPr>
          <p:spPr>
            <a:xfrm>
              <a:off x="6686" y="2194"/>
              <a:ext cx="479" cy="47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p>
              <a:pPr algn="ctr" fontAlgn="auto">
                <a:spcBef>
                  <a:spcPts val="600"/>
                </a:spcBef>
              </a:pPr>
              <a:endParaRPr lang="en-US" altLang="zh-CN" sz="1015" b="1" kern="0" spc="-1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06"/>
              </p:custDataLst>
            </p:nvPr>
          </p:nvSpPr>
          <p:spPr>
            <a:xfrm>
              <a:off x="6665" y="2278"/>
              <a:ext cx="613" cy="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15" b="1" kern="0" spc="-100" baseline="300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120</a:t>
              </a:r>
              <a:r>
                <a: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Te</a:t>
              </a:r>
              <a:endParaRPr lang="en-US" altLang="zh-CN" sz="1015" b="1" kern="0" spc="-1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56" name="组合 155"/>
            <p:cNvGrpSpPr/>
            <p:nvPr/>
          </p:nvGrpSpPr>
          <p:grpSpPr>
            <a:xfrm rot="0">
              <a:off x="1518" y="4173"/>
              <a:ext cx="612" cy="481"/>
              <a:chOff x="2036" y="5124"/>
              <a:chExt cx="1088" cy="854"/>
            </a:xfrm>
          </p:grpSpPr>
          <p:sp>
            <p:nvSpPr>
              <p:cNvPr id="157" name="矩形 156"/>
              <p:cNvSpPr/>
              <p:nvPr>
                <p:custDataLst>
                  <p:tags r:id="rId107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2036" y="5285"/>
                <a:ext cx="1088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112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Sn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文本框 31"/>
            <p:cNvSpPr txBox="1"/>
            <p:nvPr>
              <p:custDataLst>
                <p:tags r:id="rId109"/>
              </p:custDataLst>
            </p:nvPr>
          </p:nvSpPr>
          <p:spPr>
            <a:xfrm>
              <a:off x="4075" y="4911"/>
              <a:ext cx="527" cy="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750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71.9 s</a:t>
              </a:r>
              <a:endParaRPr lang="en-US" altLang="zh-CN" sz="750" b="1" kern="0" spc="-1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10"/>
              </p:custDataLst>
            </p:nvPr>
          </p:nvSpPr>
          <p:spPr>
            <a:xfrm>
              <a:off x="5780" y="4916"/>
              <a:ext cx="527" cy="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750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14.1 s</a:t>
              </a:r>
              <a:endParaRPr lang="en-US" altLang="zh-CN" sz="750" b="1" kern="0" spc="-1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111"/>
              </p:custDataLst>
            </p:nvPr>
          </p:nvCxnSpPr>
          <p:spPr>
            <a:xfrm>
              <a:off x="2057" y="6632"/>
              <a:ext cx="415" cy="510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 rot="0">
              <a:off x="7523" y="6162"/>
              <a:ext cx="646" cy="481"/>
              <a:chOff x="2036" y="5124"/>
              <a:chExt cx="1149" cy="854"/>
            </a:xfrm>
          </p:grpSpPr>
          <p:sp>
            <p:nvSpPr>
              <p:cNvPr id="42" name="矩形 41"/>
              <p:cNvSpPr/>
              <p:nvPr>
                <p:custDataLst>
                  <p:tags r:id="rId112"/>
                </p:custDataLst>
              </p:nvPr>
            </p:nvSpPr>
            <p:spPr>
              <a:xfrm>
                <a:off x="2126" y="5124"/>
                <a:ext cx="850" cy="850"/>
              </a:xfrm>
              <a:prstGeom prst="rect">
                <a:avLst/>
              </a:prstGeom>
              <a:noFill/>
              <a:ln w="254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p>
                <a:pPr algn="ctr" fontAlgn="auto">
                  <a:spcBef>
                    <a:spcPts val="600"/>
                  </a:spcBef>
                </a:pPr>
                <a:endParaRPr lang="en-US" altLang="zh-CN" sz="1015" b="1" kern="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78"/>
              <p:cNvSpPr txBox="1"/>
              <p:nvPr>
                <p:custDataLst>
                  <p:tags r:id="rId113"/>
                </p:custDataLst>
              </p:nvPr>
            </p:nvSpPr>
            <p:spPr>
              <a:xfrm>
                <a:off x="2036" y="5285"/>
                <a:ext cx="1149" cy="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15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117</a:t>
                </a:r>
                <a:r>
                  <a:rPr lang="en-US" altLang="zh-CN" sz="1015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Cd</a:t>
                </a:r>
                <a:endParaRPr lang="en-US" altLang="zh-CN" sz="1015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15" name="直接箭头连接符 114"/>
            <p:cNvCxnSpPr/>
            <p:nvPr>
              <p:custDataLst>
                <p:tags r:id="rId114"/>
              </p:custDataLst>
            </p:nvPr>
          </p:nvCxnSpPr>
          <p:spPr>
            <a:xfrm>
              <a:off x="7196" y="6394"/>
              <a:ext cx="383" cy="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115"/>
              </p:custDataLst>
            </p:nvPr>
          </p:nvCxnSpPr>
          <p:spPr>
            <a:xfrm>
              <a:off x="6305" y="4664"/>
              <a:ext cx="1265" cy="1496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组合 158"/>
            <p:cNvGrpSpPr/>
            <p:nvPr/>
          </p:nvGrpSpPr>
          <p:grpSpPr>
            <a:xfrm rot="0">
              <a:off x="9167" y="3926"/>
              <a:ext cx="872" cy="997"/>
              <a:chOff x="9596" y="5748"/>
              <a:chExt cx="1549" cy="1774"/>
            </a:xfrm>
          </p:grpSpPr>
          <p:grpSp>
            <p:nvGrpSpPr>
              <p:cNvPr id="160" name="组合 159"/>
              <p:cNvGrpSpPr/>
              <p:nvPr/>
            </p:nvGrpSpPr>
            <p:grpSpPr>
              <a:xfrm>
                <a:off x="9689" y="6604"/>
                <a:ext cx="1456" cy="918"/>
                <a:chOff x="2077" y="4960"/>
                <a:chExt cx="1456" cy="2004"/>
              </a:xfrm>
            </p:grpSpPr>
            <p:sp>
              <p:nvSpPr>
                <p:cNvPr id="161" name="矩形 160"/>
                <p:cNvSpPr/>
                <p:nvPr>
                  <p:custDataLst>
                    <p:tags r:id="rId116"/>
                  </p:custDataLst>
                </p:nvPr>
              </p:nvSpPr>
              <p:spPr>
                <a:xfrm>
                  <a:off x="2126" y="5102"/>
                  <a:ext cx="850" cy="744"/>
                </a:xfrm>
                <a:prstGeom prst="rect">
                  <a:avLst/>
                </a:prstGeom>
                <a:noFill/>
                <a:ln w="28575" cmpd="sng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p>
                  <a:pPr algn="ctr" fontAlgn="auto">
                    <a:spcBef>
                      <a:spcPts val="600"/>
                    </a:spcBef>
                  </a:pPr>
                  <a:endParaRPr lang="en-US" altLang="zh-CN" sz="1015" b="1" kern="0" spc="-100" dirty="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2" name="文本框 161"/>
                <p:cNvSpPr txBox="1"/>
                <p:nvPr>
                  <p:custDataLst>
                    <p:tags r:id="rId117"/>
                  </p:custDataLst>
                </p:nvPr>
              </p:nvSpPr>
              <p:spPr>
                <a:xfrm>
                  <a:off x="2077" y="4960"/>
                  <a:ext cx="1456" cy="2004"/>
                </a:xfrm>
                <a:prstGeom prst="rect">
                  <a:avLst/>
                </a:prstGeom>
                <a:noFill/>
                <a:ln w="28575" cmpd="sng">
                  <a:noFill/>
                  <a:prstDash val="sysDash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121</a:t>
                  </a:r>
                  <a:r>
                    <a:rPr lang="en-US" altLang="zh-CN" sz="790" b="1" kern="0" spc="-1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Sn</a:t>
                  </a:r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g</a:t>
                  </a:r>
                  <a:endParaRPr lang="en-US" altLang="zh-CN" sz="790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r>
                    <a:rPr lang="en-US" altLang="zh-CN" sz="750" b="1" kern="0" spc="-1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27.0 h </a:t>
                  </a:r>
                  <a:endParaRPr lang="en-US" altLang="zh-CN" sz="750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3" name="组合 162"/>
              <p:cNvGrpSpPr/>
              <p:nvPr/>
            </p:nvGrpSpPr>
            <p:grpSpPr>
              <a:xfrm>
                <a:off x="9678" y="6139"/>
                <a:ext cx="1029" cy="814"/>
                <a:chOff x="2062" y="5002"/>
                <a:chExt cx="1029" cy="1779"/>
              </a:xfrm>
            </p:grpSpPr>
            <p:sp>
              <p:nvSpPr>
                <p:cNvPr id="164" name="矩形 163"/>
                <p:cNvSpPr/>
                <p:nvPr>
                  <p:custDataLst>
                    <p:tags r:id="rId118"/>
                  </p:custDataLst>
                </p:nvPr>
              </p:nvSpPr>
              <p:spPr>
                <a:xfrm>
                  <a:off x="2126" y="5146"/>
                  <a:ext cx="850" cy="744"/>
                </a:xfrm>
                <a:prstGeom prst="rect">
                  <a:avLst/>
                </a:prstGeom>
                <a:noFill/>
                <a:ln w="28575" cmpd="sng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p>
                  <a:pPr algn="ctr" fontAlgn="auto">
                    <a:spcBef>
                      <a:spcPts val="600"/>
                    </a:spcBef>
                  </a:pPr>
                  <a:endParaRPr lang="en-US" altLang="zh-CN" sz="1015" b="1" kern="0" spc="-100" dirty="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6" name="文本框 165"/>
                <p:cNvSpPr txBox="1"/>
                <p:nvPr>
                  <p:custDataLst>
                    <p:tags r:id="rId119"/>
                  </p:custDataLst>
                </p:nvPr>
              </p:nvSpPr>
              <p:spPr>
                <a:xfrm>
                  <a:off x="2062" y="5002"/>
                  <a:ext cx="1029" cy="1779"/>
                </a:xfrm>
                <a:prstGeom prst="rect">
                  <a:avLst/>
                </a:prstGeom>
                <a:noFill/>
                <a:ln w="28575" cmpd="sng">
                  <a:noFill/>
                  <a:prstDash val="sysDash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121</a:t>
                  </a:r>
                  <a:r>
                    <a:rPr lang="en-US" altLang="zh-CN" sz="790" b="1" kern="0" spc="-1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Sn</a:t>
                  </a:r>
                  <a:r>
                    <a:rPr lang="en-US" altLang="zh-CN" sz="790" b="1" kern="0" spc="-100" baseline="30000">
                      <a:solidFill>
                        <a:schemeClr val="tx1"/>
                      </a:solidFill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m</a:t>
                  </a:r>
                  <a:endParaRPr lang="en-US" altLang="zh-CN" sz="790" b="1" kern="0" spc="-100" baseline="300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7" name="文本框 166"/>
              <p:cNvSpPr txBox="1"/>
              <p:nvPr>
                <p:custDataLst>
                  <p:tags r:id="rId120"/>
                </p:custDataLst>
              </p:nvPr>
            </p:nvSpPr>
            <p:spPr>
              <a:xfrm>
                <a:off x="9596" y="5748"/>
                <a:ext cx="1082" cy="57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sz="750" b="1" kern="0" spc="-10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43.9 yr </a:t>
                </a:r>
                <a:endParaRPr lang="en-US" altLang="zh-CN" sz="750" b="1" kern="0" spc="-1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  <p:cxnSp>
          <p:nvCxnSpPr>
            <p:cNvPr id="168" name="直接箭头连接符 167"/>
            <p:cNvCxnSpPr/>
            <p:nvPr>
              <p:custDataLst>
                <p:tags r:id="rId121"/>
              </p:custDataLst>
            </p:nvPr>
          </p:nvCxnSpPr>
          <p:spPr>
            <a:xfrm flipV="1">
              <a:off x="5478" y="6245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/>
            <p:cNvCxnSpPr/>
            <p:nvPr>
              <p:custDataLst>
                <p:tags r:id="rId122"/>
              </p:custDataLst>
            </p:nvPr>
          </p:nvCxnSpPr>
          <p:spPr>
            <a:xfrm>
              <a:off x="5478" y="6386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69"/>
            <p:cNvCxnSpPr/>
            <p:nvPr>
              <p:custDataLst>
                <p:tags r:id="rId123"/>
              </p:custDataLst>
            </p:nvPr>
          </p:nvCxnSpPr>
          <p:spPr>
            <a:xfrm>
              <a:off x="9740" y="4275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箭头连接符 170"/>
            <p:cNvCxnSpPr/>
            <p:nvPr>
              <p:custDataLst>
                <p:tags r:id="rId124"/>
              </p:custDataLst>
            </p:nvPr>
          </p:nvCxnSpPr>
          <p:spPr>
            <a:xfrm flipV="1">
              <a:off x="8902" y="4280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/>
            <p:cNvCxnSpPr/>
            <p:nvPr>
              <p:custDataLst>
                <p:tags r:id="rId125"/>
              </p:custDataLst>
            </p:nvPr>
          </p:nvCxnSpPr>
          <p:spPr>
            <a:xfrm>
              <a:off x="8902" y="4421"/>
              <a:ext cx="383" cy="160"/>
            </a:xfrm>
            <a:prstGeom prst="straightConnector1">
              <a:avLst/>
            </a:prstGeom>
            <a:ln w="381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26"/>
              </p:custDataLst>
            </p:nvPr>
          </p:nvCxnSpPr>
          <p:spPr>
            <a:xfrm>
              <a:off x="5443" y="5264"/>
              <a:ext cx="415" cy="1256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custDataLst>
              <p:tags r:id="rId127"/>
            </p:custDataLst>
          </p:nvPr>
        </p:nvSpPr>
        <p:spPr>
          <a:xfrm>
            <a:off x="429578" y="112555"/>
            <a:ext cx="7228523" cy="371475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/>
            <a:r>
              <a:rPr lang="en-US" altLang="zh-CN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Cd-Te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同位素链的主要</a:t>
            </a:r>
            <a:r>
              <a:rPr lang="en-US" altLang="zh-CN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s-过程</a:t>
            </a:r>
            <a:endParaRPr lang="zh-CN" altLang="en-US" sz="2100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28"/>
            </p:custDataLst>
          </p:nvPr>
        </p:nvSpPr>
        <p:spPr>
          <a:xfrm>
            <a:off x="2627948" y="4732021"/>
            <a:ext cx="497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天体物理反应截面主要关注能区</a:t>
            </a:r>
            <a:r>
              <a:rPr lang="en-US" altLang="zh-CN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:1keV-500keV</a:t>
            </a:r>
            <a:endParaRPr lang="en-US" altLang="zh-CN" sz="1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29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82710"/>
            <a:ext cx="7248525" cy="377190"/>
          </a:xfrm>
        </p:spPr>
        <p:txBody>
          <a:bodyPr/>
          <a:p>
            <a:pPr algn="l"/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本底分析与扣除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9099" y="563405"/>
            <a:ext cx="8121491" cy="3864293"/>
          </a:xfrm>
        </p:spPr>
        <p:txBody>
          <a:bodyPr/>
          <a:p>
            <a:pPr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  <a:buChar char="v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实验中测量了无束流环境本底、有束流空靶、碳靶，Pb靶本底谱。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  <a:buChar char="§"/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环境散射中子引起的伽马本底（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有束流空靶，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 2" panose="05020102010507070707" charset="0"/>
              </a:rPr>
              <a:t>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  <a:buChar char="§"/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实验靶散射的中子引起的伽马本底（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有束流碳C靶，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 2" panose="05020102010507070707" charset="0"/>
              </a:rPr>
              <a:t>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  <a:buChar char="§"/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在束伽马本底，主要影响80eV-100keV部分本底（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有束流铅Pb靶，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 2" panose="05020102010507070707" charset="0"/>
              </a:rPr>
              <a:t>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  <a:buChar char="§"/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Ta,Co,Ag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吸收片确定最终的本底</a:t>
            </a:r>
            <a:r>
              <a:rPr lang="zh-CN" altLang="en-US" sz="1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黑色共振技术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 2" panose="05020102010507070707" charset="0"/>
              </a:rPr>
              <a:t></a:t>
            </a:r>
            <a:r>
              <a:rPr lang="zh-CN" altLang="en-US" sz="1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52818"/>
          <a:stretch>
            <a:fillRect/>
          </a:stretch>
        </p:blipFill>
        <p:spPr>
          <a:xfrm>
            <a:off x="630079" y="2643506"/>
            <a:ext cx="3761423" cy="2646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52599"/>
          <a:stretch>
            <a:fillRect/>
          </a:stretch>
        </p:blipFill>
        <p:spPr>
          <a:xfrm>
            <a:off x="4462939" y="2616360"/>
            <a:ext cx="3827621" cy="26731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InSbspectrum_00"/>
          <p:cNvPicPr>
            <a:picLocks noChangeAspect="1"/>
          </p:cNvPicPr>
          <p:nvPr/>
        </p:nvPicPr>
        <p:blipFill>
          <a:blip r:embed="rId1"/>
          <a:srcRect t="3328"/>
          <a:stretch>
            <a:fillRect/>
          </a:stretch>
        </p:blipFill>
        <p:spPr>
          <a:xfrm>
            <a:off x="215106" y="1077120"/>
            <a:ext cx="5743921" cy="4248000"/>
          </a:xfrm>
          <a:prstGeom prst="rect">
            <a:avLst/>
          </a:prstGeom>
        </p:spPr>
      </p:pic>
      <p:pic>
        <p:nvPicPr>
          <p:cNvPr id="4" name="图片 3" descr="InSbFilter_00"/>
          <p:cNvPicPr>
            <a:picLocks noChangeAspect="1"/>
          </p:cNvPicPr>
          <p:nvPr/>
        </p:nvPicPr>
        <p:blipFill>
          <a:blip r:embed="rId2"/>
          <a:srcRect l="1785" t="3748" r="7510" b="2491"/>
          <a:stretch>
            <a:fillRect/>
          </a:stretch>
        </p:blipFill>
        <p:spPr>
          <a:xfrm>
            <a:off x="5884863" y="1077120"/>
            <a:ext cx="2881511" cy="41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27673" y="81122"/>
            <a:ext cx="73590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100" b="1" baseline="30000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2400" b="1" baseline="30000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Sb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实验结果：原始谱与吸收片结果</a:t>
            </a:r>
            <a:endParaRPr lang="en-US" altLang="zh-CN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4"/>
            </p:custDataLst>
          </p:nvPr>
        </p:nvSpPr>
        <p:spPr>
          <a:xfrm>
            <a:off x="511175" y="608649"/>
            <a:ext cx="4798219" cy="17073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 baseline="300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</a:t>
            </a:r>
            <a:r>
              <a:rPr lang="zh-CN" altLang="en-US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b="1" baseline="300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Sb</a:t>
            </a:r>
            <a:r>
              <a:rPr lang="zh-CN" altLang="en-US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实验的原始谱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4834890" y="601029"/>
            <a:ext cx="4798219" cy="17073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 baseline="300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</a:t>
            </a:r>
            <a:r>
              <a:rPr lang="zh-CN" altLang="en-US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b="1" baseline="300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Sb</a:t>
            </a:r>
            <a:r>
              <a:rPr lang="zh-CN" altLang="en-US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实验吸收片确定的本底</a:t>
            </a:r>
            <a:endParaRPr lang="zh-CN" altLang="en-US" sz="1600" b="1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l" defTabSz="914400">
              <a:lnSpc>
                <a:spcPct val="150000"/>
              </a:lnSpc>
              <a:spcBef>
                <a:spcPts val="1400"/>
              </a:spcBef>
              <a:spcAft>
                <a:spcPts val="6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InRRR_00"/>
          <p:cNvPicPr>
            <a:picLocks noChangeAspect="1"/>
          </p:cNvPicPr>
          <p:nvPr/>
        </p:nvPicPr>
        <p:blipFill>
          <a:blip r:embed="rId1"/>
          <a:srcRect t="2658" r="3095"/>
          <a:stretch>
            <a:fillRect/>
          </a:stretch>
        </p:blipFill>
        <p:spPr>
          <a:xfrm>
            <a:off x="316706" y="984886"/>
            <a:ext cx="5445858" cy="4185000"/>
          </a:xfrm>
          <a:prstGeom prst="rect">
            <a:avLst/>
          </a:prstGeom>
        </p:spPr>
      </p:pic>
      <p:pic>
        <p:nvPicPr>
          <p:cNvPr id="4" name="图片 3" descr="InURRALL_00"/>
          <p:cNvPicPr>
            <a:picLocks noChangeAspect="1"/>
          </p:cNvPicPr>
          <p:nvPr/>
        </p:nvPicPr>
        <p:blipFill>
          <a:blip r:embed="rId2"/>
          <a:srcRect t="4963" r="4868" b="1862"/>
          <a:stretch>
            <a:fillRect/>
          </a:stretch>
        </p:blipFill>
        <p:spPr>
          <a:xfrm>
            <a:off x="5813108" y="1077120"/>
            <a:ext cx="2485073" cy="421195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27673" y="80487"/>
            <a:ext cx="5525929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100" b="1" baseline="30000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113,115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结果：共振能区与不可分辨能区</a:t>
            </a:r>
            <a:endParaRPr 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4"/>
            </p:custDataLst>
          </p:nvPr>
        </p:nvSpPr>
        <p:spPr>
          <a:xfrm>
            <a:off x="511175" y="536894"/>
            <a:ext cx="4798219" cy="17073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 baseline="300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</a:t>
            </a:r>
            <a:r>
              <a:rPr lang="zh-CN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共振能区产额的</a:t>
            </a:r>
            <a:r>
              <a:rPr lang="en-US" altLang="zh-CN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R-</a:t>
            </a:r>
            <a:r>
              <a:rPr lang="zh-CN" altLang="en-US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矩阵拟合结果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4834890" y="529274"/>
            <a:ext cx="4798219" cy="17073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 baseline="300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</a:t>
            </a:r>
            <a:r>
              <a:rPr lang="en-US" altLang="zh-CN" sz="1600" b="1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不可分辨能区</a:t>
            </a:r>
            <a:r>
              <a:rPr lang="zh-CN" altLang="en-US" sz="1600" b="1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实验截面</a:t>
            </a:r>
            <a:endParaRPr lang="zh-CN" altLang="en-US" sz="1600" b="1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l" defTabSz="914400">
              <a:lnSpc>
                <a:spcPct val="150000"/>
              </a:lnSpc>
              <a:spcBef>
                <a:spcPts val="1400"/>
              </a:spcBef>
              <a:spcAft>
                <a:spcPts val="6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36740" y="3361690"/>
            <a:ext cx="8661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 baseline="3000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113</a:t>
            </a:r>
            <a:r>
              <a:rPr lang="en-US" altLang="zh-CN" sz="1600" b="1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</a:t>
            </a:r>
            <a:endParaRPr lang="en-US" altLang="zh-CN" sz="1600" b="1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6951345" y="4673600"/>
            <a:ext cx="8661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 baseline="3000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115</a:t>
            </a:r>
            <a:r>
              <a:rPr lang="en-US" altLang="zh-CN" sz="1600" b="1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</a:t>
            </a:r>
            <a:endParaRPr lang="en-US" altLang="zh-CN" sz="1600" b="1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InMACS_00"/>
          <p:cNvPicPr>
            <a:picLocks noChangeAspect="1"/>
          </p:cNvPicPr>
          <p:nvPr/>
        </p:nvPicPr>
        <p:blipFill>
          <a:blip r:embed="rId1"/>
          <a:srcRect t="3208" b="1786"/>
          <a:stretch>
            <a:fillRect/>
          </a:stretch>
        </p:blipFill>
        <p:spPr>
          <a:xfrm>
            <a:off x="2843848" y="1023621"/>
            <a:ext cx="3012997" cy="3996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 descr="InMACS30_00"/>
          <p:cNvPicPr>
            <a:picLocks noChangeAspect="1"/>
          </p:cNvPicPr>
          <p:nvPr/>
        </p:nvPicPr>
        <p:blipFill>
          <a:blip r:embed="rId2"/>
          <a:srcRect t="3748" r="7525" b="2502"/>
          <a:stretch>
            <a:fillRect/>
          </a:stretch>
        </p:blipFill>
        <p:spPr>
          <a:xfrm>
            <a:off x="5706428" y="1031241"/>
            <a:ext cx="2798170" cy="3960000"/>
          </a:xfrm>
          <a:prstGeom prst="rect">
            <a:avLst/>
          </a:prstGeom>
        </p:spPr>
      </p:pic>
      <p:pic>
        <p:nvPicPr>
          <p:cNvPr id="7" name="图片 6" descr="InURRALL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4963" r="4868" b="1862"/>
          <a:stretch>
            <a:fillRect/>
          </a:stretch>
        </p:blipFill>
        <p:spPr>
          <a:xfrm>
            <a:off x="250984" y="1086169"/>
            <a:ext cx="2485073" cy="421195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19100" y="88107"/>
            <a:ext cx="65532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100" b="1" baseline="30000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不可分辨能区新的实验值：恒星反应截面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MACS</a:t>
            </a:r>
            <a:endParaRPr 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511175" y="557214"/>
            <a:ext cx="4798219" cy="17073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 baseline="3000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1600" b="1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In不可分辨能区</a:t>
            </a:r>
            <a:r>
              <a:rPr lang="zh-CN" altLang="en-US" sz="1600" b="1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实验截面</a:t>
            </a:r>
            <a:endParaRPr lang="zh-CN" altLang="en-US" sz="1600" b="1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3796665" y="529590"/>
            <a:ext cx="5836285" cy="170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 baseline="300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113,115</a:t>
            </a:r>
            <a:r>
              <a:rPr lang="en-US" altLang="zh-CN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</a:t>
            </a:r>
            <a:r>
              <a:rPr lang="en-US" altLang="zh-CN" sz="1600" b="1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恒星反应截面MACS</a:t>
            </a:r>
            <a:endParaRPr lang="zh-CN" altLang="en-US" sz="1600" b="1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l" defTabSz="914400">
              <a:lnSpc>
                <a:spcPct val="150000"/>
              </a:lnSpc>
              <a:spcBef>
                <a:spcPts val="1400"/>
              </a:spcBef>
              <a:spcAft>
                <a:spcPts val="6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62985" y="4946015"/>
            <a:ext cx="5020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kT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5-100 keV                    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kT=30 keV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SbMACS_00"/>
          <p:cNvPicPr>
            <a:picLocks noChangeAspect="1"/>
          </p:cNvPicPr>
          <p:nvPr/>
        </p:nvPicPr>
        <p:blipFill>
          <a:blip r:embed="rId1"/>
          <a:srcRect t="3208"/>
          <a:stretch>
            <a:fillRect/>
          </a:stretch>
        </p:blipFill>
        <p:spPr>
          <a:xfrm>
            <a:off x="2734151" y="989014"/>
            <a:ext cx="3037334" cy="4104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19100" y="96362"/>
            <a:ext cx="73533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100" b="1" baseline="30000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Sb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不可分辨能区新的实验值：恒星反应截面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MACS</a:t>
            </a:r>
            <a:endParaRPr 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SbURRALL_00"/>
          <p:cNvPicPr>
            <a:picLocks noChangeAspect="1"/>
          </p:cNvPicPr>
          <p:nvPr/>
        </p:nvPicPr>
        <p:blipFill>
          <a:blip r:embed="rId3"/>
          <a:srcRect t="2502"/>
          <a:stretch>
            <a:fillRect/>
          </a:stretch>
        </p:blipFill>
        <p:spPr>
          <a:xfrm>
            <a:off x="251460" y="934086"/>
            <a:ext cx="2496979" cy="4211955"/>
          </a:xfrm>
          <a:prstGeom prst="rect">
            <a:avLst/>
          </a:prstGeom>
        </p:spPr>
      </p:pic>
      <p:pic>
        <p:nvPicPr>
          <p:cNvPr id="4" name="图片 3" descr="SbMACS30_00"/>
          <p:cNvPicPr>
            <a:picLocks noChangeAspect="1"/>
          </p:cNvPicPr>
          <p:nvPr/>
        </p:nvPicPr>
        <p:blipFill>
          <a:blip r:embed="rId4"/>
          <a:srcRect t="2502" r="5771" b="-209"/>
          <a:stretch>
            <a:fillRect/>
          </a:stretch>
        </p:blipFill>
        <p:spPr>
          <a:xfrm>
            <a:off x="5652135" y="966312"/>
            <a:ext cx="2884988" cy="4176000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511175" y="557214"/>
            <a:ext cx="4798219" cy="17073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 baseline="3000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1600" b="1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Sb不可分辨能区</a:t>
            </a:r>
            <a:r>
              <a:rPr lang="zh-CN" altLang="en-US" sz="1600" b="1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实验截面</a:t>
            </a:r>
            <a:endParaRPr lang="zh-CN" altLang="en-US" sz="1600" b="1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3796665" y="529590"/>
            <a:ext cx="5836285" cy="170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1" indent="-342900" algn="l" defTabSz="9144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 baseline="300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121,123</a:t>
            </a:r>
            <a:r>
              <a:rPr lang="en-US" altLang="zh-CN" sz="1600" b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Sb</a:t>
            </a:r>
            <a:r>
              <a:rPr lang="en-US" altLang="zh-CN" sz="1600" b="1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恒星反应截面MACS</a:t>
            </a:r>
            <a:endParaRPr lang="zh-CN" altLang="en-US" sz="1600" b="1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l" defTabSz="914400">
              <a:lnSpc>
                <a:spcPct val="150000"/>
              </a:lnSpc>
              <a:spcBef>
                <a:spcPts val="1400"/>
              </a:spcBef>
              <a:spcAft>
                <a:spcPts val="6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3562985" y="4946015"/>
            <a:ext cx="5020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kT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5-100 keV                    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kT=30 keV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830"/>
          <a:stretch>
            <a:fillRect/>
          </a:stretch>
        </p:blipFill>
        <p:spPr>
          <a:xfrm>
            <a:off x="143510" y="816610"/>
            <a:ext cx="5562600" cy="424814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8150" y="87949"/>
            <a:ext cx="7677626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100" b="1" baseline="30000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Ir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实验数据处理：共振能区产额及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矩阵拟合</a:t>
            </a:r>
            <a:endParaRPr lang="zh-CN" alt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976" y="825501"/>
            <a:ext cx="3116005" cy="4284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80248" y="3616009"/>
            <a:ext cx="33712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150-320eV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400" b="1" baseline="30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191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Ir 31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个新的共振被发现</a:t>
            </a:r>
            <a:endParaRPr lang="zh-CN" altLang="en-US" sz="1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100" y="96362"/>
            <a:ext cx="65532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100" b="1" baseline="30000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en-US" altLang="zh-CN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Ir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不可分辨能区新的实验值：恒星反应截面</a:t>
            </a:r>
            <a:endParaRPr 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" y="812801"/>
            <a:ext cx="2598370" cy="216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52135" y="828517"/>
            <a:ext cx="2604154" cy="2106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05951" y="2927351"/>
            <a:ext cx="2595724" cy="2106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85523" y="2260601"/>
            <a:ext cx="473393" cy="242363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l"/>
            <a:r>
              <a:rPr lang="en-US" altLang="zh-CN" sz="1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191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Ir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193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Ir</a:t>
            </a:r>
            <a:endParaRPr lang="zh-CN" altLang="en-US" sz="1400"/>
          </a:p>
          <a:p>
            <a:endParaRPr lang="zh-CN" altLang="en-US" sz="140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5276" y="2937829"/>
            <a:ext cx="2615393" cy="2106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5310" y="4149885"/>
            <a:ext cx="12185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1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Ir实验数据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5310" y="4426110"/>
            <a:ext cx="20097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20keV-400keV实验值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67038" y="838519"/>
            <a:ext cx="2613035" cy="2106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965609" y="2944496"/>
            <a:ext cx="2623900" cy="210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 sz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298609" y="61755"/>
            <a:ext cx="7359491" cy="48101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61"/>
          <p:cNvGrpSpPr/>
          <p:nvPr/>
        </p:nvGrpSpPr>
        <p:grpSpPr bwMode="auto">
          <a:xfrm rot="0">
            <a:off x="1167289" y="2415859"/>
            <a:ext cx="6166009" cy="704374"/>
            <a:chOff x="1296" y="1824"/>
            <a:chExt cx="3468" cy="432"/>
          </a:xfrm>
        </p:grpSpPr>
        <p:sp>
          <p:nvSpPr>
            <p:cNvPr id="10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3228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p>
              <a:pPr algn="ctr" eaLnBrk="1" hangingPunct="1">
                <a:defRPr/>
              </a:pPr>
              <a:endParaRPr lang="zh-CN" altLang="en-US" sz="21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p>
              <a:pPr algn="ctr" eaLnBrk="1" hangingPunct="1">
                <a:defRPr/>
              </a:pPr>
              <a:endParaRPr lang="zh-CN" altLang="en-US" sz="21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64"/>
            <p:cNvSpPr txBox="1">
              <a:spLocks noChangeArrowheads="1"/>
            </p:cNvSpPr>
            <p:nvPr/>
          </p:nvSpPr>
          <p:spPr bwMode="gray">
            <a:xfrm>
              <a:off x="1760" y="1926"/>
              <a:ext cx="2972" cy="24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noAutofit/>
            </a:bodyPr>
            <a:p>
              <a:pPr eaLnBrk="1" hangingPunct="1">
                <a:defRPr/>
              </a:pPr>
              <a:r>
                <a: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基于</a:t>
              </a:r>
              <a:r>
                <a:rPr lang="en-US" altLang="zh-CN" sz="2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CSNS Back-n</a:t>
              </a:r>
              <a:r>
                <a:rPr lang="zh-CN" altLang="en-US" sz="21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中子共振分析应用</a:t>
              </a:r>
              <a:r>
                <a: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研究</a:t>
              </a:r>
              <a:endPara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3" name="Text Box 65"/>
            <p:cNvSpPr txBox="1">
              <a:spLocks noChangeArrowheads="1"/>
            </p:cNvSpPr>
            <p:nvPr/>
          </p:nvSpPr>
          <p:spPr bwMode="gray">
            <a:xfrm>
              <a:off x="1394" y="1914"/>
              <a:ext cx="231" cy="2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zh-CN" sz="2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4775" y="1005047"/>
            <a:ext cx="1964218" cy="3996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  <p:grpSp>
        <p:nvGrpSpPr>
          <p:cNvPr id="7" name="组合 6"/>
          <p:cNvGrpSpPr/>
          <p:nvPr/>
        </p:nvGrpSpPr>
        <p:grpSpPr>
          <a:xfrm>
            <a:off x="5854065" y="1005047"/>
            <a:ext cx="2886075" cy="4059555"/>
            <a:chOff x="12292" y="1354"/>
            <a:chExt cx="6060" cy="852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2" y="1354"/>
              <a:ext cx="5991" cy="396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rcRect t="1360" b="1955"/>
            <a:stretch>
              <a:fillRect/>
            </a:stretch>
          </p:blipFill>
          <p:spPr>
            <a:xfrm>
              <a:off x="12322" y="5400"/>
              <a:ext cx="6031" cy="4479"/>
            </a:xfrm>
            <a:prstGeom prst="rect">
              <a:avLst/>
            </a:prstGeom>
          </p:spPr>
        </p:pic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252889" y="910274"/>
            <a:ext cx="3576753" cy="4185551"/>
            <a:chOff x="365" y="1544"/>
            <a:chExt cx="6492" cy="759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" y="1544"/>
              <a:ext cx="3776" cy="759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rcRect l="2320"/>
            <a:stretch>
              <a:fillRect/>
            </a:stretch>
          </p:blipFill>
          <p:spPr>
            <a:xfrm>
              <a:off x="2224" y="1641"/>
              <a:ext cx="4633" cy="7495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392430" y="62390"/>
            <a:ext cx="7723823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中子共振俘获分析应用场景：青铜器及金银器等物质成分分析</a:t>
            </a:r>
            <a:endParaRPr lang="zh-CN" alt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98015" y="3865881"/>
            <a:ext cx="1992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 Ag Sn As Zn Pd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46131" y="3455036"/>
            <a:ext cx="166449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 Sb As Ag In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2395" r="616"/>
          <a:stretch>
            <a:fillRect/>
          </a:stretch>
        </p:blipFill>
        <p:spPr>
          <a:xfrm>
            <a:off x="350838" y="865824"/>
            <a:ext cx="8172000" cy="41049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5761" y="70010"/>
            <a:ext cx="7282339" cy="371475"/>
          </a:xfrm>
        </p:spPr>
        <p:txBody>
          <a:bodyPr/>
          <a:lstStyle/>
          <a:p>
            <a:pPr algn="l"/>
            <a:r>
              <a:rPr lang="zh-CN" altLang="en-US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宇宙中元素的起源:</a:t>
            </a:r>
            <a:r>
              <a:rPr lang="en-US" altLang="zh-CN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s-/r-过程</a:t>
            </a:r>
            <a:endParaRPr lang="zh-CN" altLang="en-US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 sz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57914" y="4933951"/>
            <a:ext cx="4181951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 Astrophysical Journal 900 (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2020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179 </a:t>
            </a:r>
            <a:endParaRPr lang="zh-CN" altLang="en-US" sz="15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：清朝铜钱成分分析（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月）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540068" y="845662"/>
            <a:ext cx="1436006" cy="3375000"/>
            <a:chOff x="755" y="1247"/>
            <a:chExt cx="3720" cy="8743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755" y="1247"/>
              <a:ext cx="3720" cy="6803"/>
              <a:chOff x="755" y="1148"/>
              <a:chExt cx="4524" cy="8273"/>
            </a:xfrm>
          </p:grpSpPr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1"/>
              <a:srcRect r="-1601"/>
              <a:stretch>
                <a:fillRect/>
              </a:stretch>
            </p:blipFill>
            <p:spPr>
              <a:xfrm>
                <a:off x="869" y="3246"/>
                <a:ext cx="4279" cy="209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9" y="5243"/>
                <a:ext cx="4270" cy="215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9" y="1148"/>
                <a:ext cx="4031" cy="204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06" name="图片 105"/>
              <p:cNvPicPr>
                <a:picLocks noChangeAspect="1"/>
              </p:cNvPicPr>
              <p:nvPr/>
            </p:nvPicPr>
            <p:blipFill>
              <a:blip r:embed="rId4"/>
              <a:srcRect t="9956" b="5018"/>
              <a:stretch>
                <a:fillRect/>
              </a:stretch>
            </p:blipFill>
            <p:spPr>
              <a:xfrm>
                <a:off x="755" y="7381"/>
                <a:ext cx="4525" cy="2041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5"/>
            <a:srcRect l="4251" t="8772" r="5139" b="10376"/>
            <a:stretch>
              <a:fillRect/>
            </a:stretch>
          </p:blipFill>
          <p:spPr>
            <a:xfrm>
              <a:off x="868" y="8234"/>
              <a:ext cx="3514" cy="1757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418" y="895669"/>
            <a:ext cx="3078001" cy="4104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5139" y="4356577"/>
            <a:ext cx="3048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黄铜：铜锌合金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青铜：铜锡合金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97075" y="680720"/>
            <a:ext cx="3559093" cy="4644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：清朝铜钱成分分析（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月）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392430" y="334170"/>
            <a:ext cx="7723823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94250" y="379095"/>
            <a:ext cx="3862582" cy="50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28065" y="378460"/>
            <a:ext cx="3862582" cy="5040000"/>
          </a:xfrm>
          <a:prstGeom prst="rect">
            <a:avLst/>
          </a:prstGeom>
        </p:spPr>
      </p:pic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290928" y="680580"/>
            <a:ext cx="745472" cy="3545409"/>
            <a:chOff x="785" y="1191"/>
            <a:chExt cx="1815" cy="8632"/>
          </a:xfrm>
        </p:grpSpPr>
        <p:pic>
          <p:nvPicPr>
            <p:cNvPr id="18" name="图片 1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r="51466"/>
            <a:stretch>
              <a:fillRect/>
            </a:stretch>
          </p:blipFill>
          <p:spPr>
            <a:xfrm>
              <a:off x="849" y="2852"/>
              <a:ext cx="1681" cy="17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" name="图片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r="50983"/>
            <a:stretch>
              <a:fillRect/>
            </a:stretch>
          </p:blipFill>
          <p:spPr>
            <a:xfrm>
              <a:off x="849" y="4609"/>
              <a:ext cx="1721" cy="177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r="49291"/>
            <a:stretch>
              <a:fillRect/>
            </a:stretch>
          </p:blipFill>
          <p:spPr>
            <a:xfrm>
              <a:off x="849" y="1191"/>
              <a:ext cx="1681" cy="167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1" name="图片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l="4251" t="8772" r="51862" b="10376"/>
            <a:stretch>
              <a:fillRect/>
            </a:stretch>
          </p:blipFill>
          <p:spPr>
            <a:xfrm>
              <a:off x="883" y="8066"/>
              <a:ext cx="1702" cy="175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" name="图片 2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 t="9956" r="51223" b="5018"/>
            <a:stretch>
              <a:fillRect/>
            </a:stretch>
          </p:blipFill>
          <p:spPr>
            <a:xfrm>
              <a:off x="785" y="6380"/>
              <a:ext cx="1815" cy="1678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：清朝铜钱成分分析（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月）</a:t>
            </a:r>
            <a:br>
              <a:rPr lang="zh-CN" altLang="en-US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290928" y="680580"/>
            <a:ext cx="745472" cy="3545409"/>
            <a:chOff x="785" y="1191"/>
            <a:chExt cx="1815" cy="8632"/>
          </a:xfrm>
        </p:grpSpPr>
        <p:pic>
          <p:nvPicPr>
            <p:cNvPr id="101" name="图片 10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 r="51466"/>
            <a:stretch>
              <a:fillRect/>
            </a:stretch>
          </p:blipFill>
          <p:spPr>
            <a:xfrm>
              <a:off x="849" y="2852"/>
              <a:ext cx="1681" cy="17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" name="图片 10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r="50983"/>
            <a:stretch>
              <a:fillRect/>
            </a:stretch>
          </p:blipFill>
          <p:spPr>
            <a:xfrm>
              <a:off x="849" y="4609"/>
              <a:ext cx="1721" cy="177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5" name="图片 10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r="49291"/>
            <a:stretch>
              <a:fillRect/>
            </a:stretch>
          </p:blipFill>
          <p:spPr>
            <a:xfrm>
              <a:off x="849" y="1191"/>
              <a:ext cx="1681" cy="167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" name="图片 10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l="4251" t="8772" r="51862" b="10376"/>
            <a:stretch>
              <a:fillRect/>
            </a:stretch>
          </p:blipFill>
          <p:spPr>
            <a:xfrm>
              <a:off x="883" y="8066"/>
              <a:ext cx="1702" cy="175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6" name="图片 10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t="9956" r="51223" b="5018"/>
            <a:stretch>
              <a:fillRect/>
            </a:stretch>
          </p:blipFill>
          <p:spPr>
            <a:xfrm>
              <a:off x="785" y="6380"/>
              <a:ext cx="1815" cy="1678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30935" y="372110"/>
            <a:ext cx="3862582" cy="50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906645" y="372110"/>
            <a:ext cx="3862582" cy="50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中子共振俘获分析应用场景：反应堆裂变产物成分分析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  <p:sp>
        <p:nvSpPr>
          <p:cNvPr id="4" name="文本框 3"/>
          <p:cNvSpPr txBox="1"/>
          <p:nvPr/>
        </p:nvSpPr>
        <p:spPr>
          <a:xfrm>
            <a:off x="431800" y="736600"/>
            <a:ext cx="8300085" cy="1368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-342900" algn="l" latin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裂变产物包括从锌到钆35种元素，约300多个核素，质量数分布在72～160范围内</a:t>
            </a: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-342900" algn="l" latin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轻的裂变产物质量数主要在86~107之间，主要包含Zr、Mo、Tc、</a:t>
            </a:r>
            <a:r>
              <a:rPr lang="zh-CN" altLang="en-US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Ru、Rh、Pd和Ag</a:t>
            </a: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等元素</a:t>
            </a: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-342900" algn="l" latin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重的裂变产物</a:t>
            </a: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质量数</a:t>
            </a: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主要</a:t>
            </a: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在131-148之间，主要包含I、Xe、Cs、Ba、La、Ce和Nd等元素</a:t>
            </a: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QuelquesChiffres_a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" y="2211071"/>
            <a:ext cx="4413885" cy="2834164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03959" y="2157255"/>
            <a:ext cx="3655370" cy="286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717" r="1871"/>
          <a:stretch>
            <a:fillRect/>
          </a:stretch>
        </p:blipFill>
        <p:spPr>
          <a:xfrm>
            <a:off x="395605" y="860425"/>
            <a:ext cx="8363585" cy="430339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23215" y="3238500"/>
            <a:ext cx="2664460" cy="1394460"/>
          </a:xfrm>
          <a:prstGeom prst="roundRect">
            <a:avLst>
              <a:gd name="adj" fmla="val 6719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360521" y="56675"/>
            <a:ext cx="8077200" cy="448151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</a:t>
            </a: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模拟乏燃料分析，</a:t>
            </a:r>
            <a:r>
              <a:rPr lang="en-US" altLang="zh-CN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月实验</a:t>
            </a:r>
            <a:endParaRPr lang="zh-CN" altLang="en-US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85115" y="2804160"/>
            <a:ext cx="4724400" cy="2246630"/>
            <a:chOff x="449" y="4190"/>
            <a:chExt cx="7440" cy="3538"/>
          </a:xfrm>
        </p:grpSpPr>
        <p:pic>
          <p:nvPicPr>
            <p:cNvPr id="102" name="图片 10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449" y="4190"/>
              <a:ext cx="7441" cy="353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" name="组合 1"/>
            <p:cNvGrpSpPr/>
            <p:nvPr/>
          </p:nvGrpSpPr>
          <p:grpSpPr>
            <a:xfrm>
              <a:off x="2628" y="5531"/>
              <a:ext cx="2400" cy="408"/>
              <a:chOff x="3504" y="6995"/>
              <a:chExt cx="3200" cy="54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3504" y="6995"/>
                <a:ext cx="544" cy="54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" baseline="-2500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560" y="6995"/>
                <a:ext cx="523" cy="54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" baseline="-2500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083" y="6995"/>
                <a:ext cx="539" cy="54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" baseline="-2500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616" y="6995"/>
                <a:ext cx="575" cy="54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" baseline="-2500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174" y="6995"/>
                <a:ext cx="530" cy="54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0" baseline="-25000"/>
              </a:p>
            </p:txBody>
          </p:sp>
        </p:grpSp>
      </p:grpSp>
      <p:graphicFrame>
        <p:nvGraphicFramePr>
          <p:cNvPr id="17" name="表格 16"/>
          <p:cNvGraphicFramePr/>
          <p:nvPr>
            <p:custDataLst>
              <p:tags r:id="rId3"/>
            </p:custDataLst>
          </p:nvPr>
        </p:nvGraphicFramePr>
        <p:xfrm>
          <a:off x="5030629" y="885667"/>
          <a:ext cx="3441065" cy="1611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45"/>
                <a:gridCol w="1007745"/>
                <a:gridCol w="1666875"/>
              </a:tblGrid>
              <a:tr h="27749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5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样品</a:t>
                      </a:r>
                      <a:endParaRPr lang="zh-CN" altLang="en-US" sz="105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5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靶参数</a:t>
                      </a:r>
                      <a:r>
                        <a:rPr lang="en-US" altLang="zh-CN" sz="105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(mm)</a:t>
                      </a:r>
                      <a:endParaRPr lang="en-US" altLang="zh-CN" sz="105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5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同位素</a:t>
                      </a:r>
                      <a:endParaRPr lang="zh-CN" altLang="en-US" sz="105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64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Mo</a:t>
                      </a:r>
                      <a:r>
                        <a:rPr lang="zh-CN" altLang="en-US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（钼）</a:t>
                      </a:r>
                      <a:endParaRPr lang="zh-CN" altLang="en-US" sz="105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Symbol" panose="05050102010706020507" charset="0"/>
                        </a:rPr>
                        <a:t></a:t>
                      </a:r>
                      <a:r>
                        <a:rPr lang="zh-CN" altLang="en-US" sz="105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40 x 1</a:t>
                      </a:r>
                      <a:endParaRPr lang="zh-CN" altLang="en-US" sz="105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50" b="1" baseline="30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92,94,95,96,</a:t>
                      </a:r>
                      <a:r>
                        <a:rPr lang="en-US" altLang="zh-CN" sz="1050" b="1" baseline="30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97,98,100</a:t>
                      </a:r>
                      <a:r>
                        <a:rPr lang="en-US" altLang="zh-CN" sz="105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</a:t>
                      </a:r>
                      <a:endParaRPr lang="en-US" altLang="zh-CN" sz="105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832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Ru</a:t>
                      </a:r>
                      <a:r>
                        <a:rPr lang="zh-CN" altLang="en-US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钌</a:t>
                      </a:r>
                      <a:r>
                        <a:rPr lang="zh-CN" altLang="en-US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  <a:endParaRPr lang="zh-CN" altLang="en-US" sz="105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Symbol" panose="05050102010706020507" charset="0"/>
                        </a:rPr>
                        <a:t></a:t>
                      </a:r>
                      <a:r>
                        <a:rPr lang="zh-CN" altLang="en-US" sz="105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40 x 1</a:t>
                      </a:r>
                      <a:endParaRPr lang="zh-CN" altLang="en-US" sz="105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50" b="1" baseline="30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96,98,99,100,101,102,104</a:t>
                      </a:r>
                      <a:r>
                        <a:rPr lang="en-US" altLang="zh-CN" sz="105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Ru</a:t>
                      </a:r>
                      <a:endParaRPr lang="en-US" altLang="zh-CN" sz="105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</a:tr>
              <a:tr h="2832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Rh</a:t>
                      </a:r>
                      <a:r>
                        <a:rPr lang="zh-CN" altLang="en-US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（铑）</a:t>
                      </a:r>
                      <a:endParaRPr lang="zh-CN" altLang="en-US" sz="105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Symbol" panose="05050102010706020507" charset="0"/>
                        </a:rPr>
                        <a:t></a:t>
                      </a:r>
                      <a:r>
                        <a:rPr lang="en-US" altLang="zh-CN" sz="105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3</a:t>
                      </a:r>
                      <a:r>
                        <a:rPr lang="zh-CN" altLang="en-US" sz="105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0 x 1</a:t>
                      </a:r>
                      <a:endParaRPr lang="en-US" altLang="zh-CN" sz="105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50" b="1" baseline="30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103</a:t>
                      </a:r>
                      <a:r>
                        <a:rPr lang="en-US" altLang="zh-CN" sz="105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Rh</a:t>
                      </a:r>
                      <a:endParaRPr lang="en-US" altLang="zh-CN" sz="1050" b="1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Pd</a:t>
                      </a:r>
                      <a:r>
                        <a:rPr lang="zh-CN" altLang="en-US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zh-CN" altLang="en-US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钯</a:t>
                      </a:r>
                      <a:r>
                        <a:rPr lang="zh-CN" altLang="en-US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105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Symbol" panose="05050102010706020507" charset="0"/>
                        </a:rPr>
                        <a:t></a:t>
                      </a:r>
                      <a:r>
                        <a:rPr lang="zh-CN" altLang="en-US" sz="105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40 x </a:t>
                      </a:r>
                      <a:r>
                        <a:rPr lang="en-US" altLang="zh-CN" sz="105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0.5</a:t>
                      </a:r>
                      <a:endParaRPr lang="en-US" altLang="zh-CN" sz="105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50" b="1" baseline="30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102,104,105,106,108,110</a:t>
                      </a:r>
                      <a:r>
                        <a:rPr lang="en-US" altLang="zh-CN" sz="105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Pd</a:t>
                      </a:r>
                      <a:endParaRPr lang="en-US" altLang="zh-CN" sz="1050" b="1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Ag</a:t>
                      </a:r>
                      <a:r>
                        <a:rPr lang="zh-CN" altLang="en-US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（银）</a:t>
                      </a:r>
                      <a:endParaRPr lang="zh-CN" altLang="en-US" sz="105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Symbol" panose="05050102010706020507" charset="0"/>
                        </a:rPr>
                        <a:t></a:t>
                      </a:r>
                      <a:r>
                        <a:rPr lang="en-US" altLang="zh-CN" sz="105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40 x 0.5</a:t>
                      </a:r>
                      <a:endParaRPr lang="en-US" altLang="zh-CN" sz="105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50" b="1" baseline="30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107,109</a:t>
                      </a:r>
                      <a:r>
                        <a:rPr lang="en-US" altLang="zh-CN" sz="105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Ag</a:t>
                      </a:r>
                      <a:endParaRPr lang="en-US" altLang="zh-CN" sz="1050" b="1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3" name="内容占位符 2"/>
          <p:cNvSpPr>
            <a:spLocks noGrp="1"/>
          </p:cNvSpPr>
          <p:nvPr/>
        </p:nvSpPr>
        <p:spPr>
          <a:xfrm>
            <a:off x="367030" y="762000"/>
            <a:ext cx="4631055" cy="1995805"/>
          </a:xfr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模拟乏燃料：Mo+Ru+Rh+Pd+Ag 样品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核废料中的裂变假铂 FPs 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：Ru、Rh、Pd，预计到20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30年积存量可达2000t、340t、1000t；</a:t>
            </a:r>
            <a:endParaRPr lang="zh-CN" altLang="en-US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积存的Ru、Rh、Pd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分别相当于已探明矿产资源储量的62%、44%、11%，价值数百上千亿元人民币。</a:t>
            </a:r>
            <a:endParaRPr lang="zh-CN" altLang="en-US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</a:pPr>
            <a:endParaRPr lang="zh-CN" altLang="en-US" sz="14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lum contrast="-12000"/>
          </a:blip>
          <a:srcRect l="8856" t="12055" r="15548" b="6355"/>
          <a:stretch>
            <a:fillRect/>
          </a:stretch>
        </p:blipFill>
        <p:spPr>
          <a:xfrm rot="16200000">
            <a:off x="5551858" y="2135401"/>
            <a:ext cx="2382419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360521" y="66835"/>
            <a:ext cx="7863840" cy="448151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</a:t>
            </a: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模拟乏燃料分析，实验结果</a:t>
            </a:r>
            <a:r>
              <a:rPr lang="en-US" altLang="zh-CN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01</a:t>
            </a:r>
            <a:endParaRPr lang="en-US" altLang="zh-CN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38785" y="580390"/>
            <a:ext cx="74199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latinLnBrk="0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模拟乏燃料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Mo+Ru+Rh+Pd+Ag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俘获反应计数，及各个样品的计数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0505" y="935990"/>
            <a:ext cx="8928000" cy="4464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360521" y="56675"/>
            <a:ext cx="7932420" cy="448151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</a:t>
            </a: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模拟乏燃料分析，实验结果</a:t>
            </a:r>
            <a:r>
              <a:rPr lang="en-US" altLang="zh-CN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02</a:t>
            </a:r>
            <a:endParaRPr lang="en-US" altLang="zh-CN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" y="932816"/>
            <a:ext cx="4326308" cy="43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63891" y="956629"/>
            <a:ext cx="4326308" cy="43200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438785" y="580390"/>
            <a:ext cx="74199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latinLnBrk="0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400eV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以内可以用于鉴别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Mo、Ru、Rh、Pd、Ag的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俘获反应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共振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峰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6762" y="892811"/>
            <a:ext cx="4434466" cy="442800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0521" y="56675"/>
            <a:ext cx="7932420" cy="448151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</a:t>
            </a: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：同位素成分的鉴别</a:t>
            </a: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实验结果</a:t>
            </a:r>
            <a:r>
              <a:rPr lang="en-US" altLang="zh-CN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03</a:t>
            </a:r>
            <a:endParaRPr lang="en-US" altLang="zh-CN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7644" y="886144"/>
            <a:ext cx="4461505" cy="4455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438785" y="580390"/>
            <a:ext cx="80981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latinLnBrk="0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400eV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以内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可鉴别</a:t>
            </a:r>
            <a:r>
              <a:rPr lang="en-US" altLang="zh-CN" sz="1600" b="1" baseline="30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92,</a:t>
            </a:r>
            <a:r>
              <a:rPr lang="en-US" altLang="zh-CN" sz="1600" b="1" baseline="30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94</a:t>
            </a:r>
            <a:r>
              <a:rPr lang="en-US" altLang="zh-CN" sz="1600" b="1" baseline="30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,95,96,97,98,100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Mo、</a:t>
            </a:r>
            <a:r>
              <a:rPr lang="en-US" altLang="zh-CN" sz="1600" b="1" baseline="30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96,98</a:t>
            </a:r>
            <a:r>
              <a:rPr lang="en-US" altLang="zh-CN" sz="1600" b="1" baseline="30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,99,100,101,102,104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Ru同位素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的共振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峰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60521" y="71915"/>
            <a:ext cx="7932420" cy="448151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</a:t>
            </a: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：同位素成分的鉴别</a:t>
            </a: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实验结果</a:t>
            </a:r>
            <a:r>
              <a:rPr lang="en-US" altLang="zh-CN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03</a:t>
            </a:r>
            <a:endParaRPr lang="en-US" altLang="zh-CN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72000" y="874872"/>
            <a:ext cx="4461505" cy="445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5741" y="881540"/>
            <a:ext cx="4461505" cy="4455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438785" y="580390"/>
            <a:ext cx="74199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latinLnBrk="0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400eV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以内可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鉴别</a:t>
            </a:r>
            <a:r>
              <a:rPr lang="en-US" altLang="zh-CN" sz="1600" b="1" baseline="30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102,104,105,106,108,110</a:t>
            </a: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Pd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b="1" baseline="30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107,109</a:t>
            </a: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Ag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同位素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的共振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峰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771" y="86202"/>
            <a:ext cx="503301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小结与展望</a:t>
            </a:r>
            <a:endParaRPr lang="zh-CN" alt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455295" y="782955"/>
            <a:ext cx="8135620" cy="4140200"/>
          </a:xfr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中子共振分析，包含中子共振透射分析NRTA和中子共振俘获分析NRCA，分别基于中子总截面和中子俘获截面的共振无损检测方法，因此需要高精度的</a:t>
            </a:r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(n,tot)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(n,γ)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截面数据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基于性能优异的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CSNS back-n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，我们开展了系列关键核素中子共振俘获反应截面测量工作，获得的高精度的截面数据，多篇文章已经发表，且有多篇文章在审稿过程中。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同时基于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CSNS back-n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实现了物质成分的中子共振俘获分析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NRCA方法</a:t>
            </a:r>
            <a:r>
              <a:rPr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，并开拓了相关的应用场景</a:t>
            </a:r>
            <a:r>
              <a:rPr 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（裂变产物分析、科技考古，地质样品分析等）。</a:t>
            </a:r>
            <a:endParaRPr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TA与NRCA各有优劣，未来将开展两种核素分析方法相结合使用，用于物质成分分析。实现与中子散射、中子照相等方法联合使用，满足反应堆核燃料棒无损检测及泛燃料成分分析、特殊核材料检测，以及科技考古的需求。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Tx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感谢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CSNS 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Back-n团队、中国核数据中心等单位对我们历次实验的支持与帮助。同事也希望与国内相关合作组开展合作研究，为</a:t>
            </a:r>
            <a:r>
              <a:rPr 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科技考古与核燃料组件分析工作贡献力量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buSzTx/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8"/>
          <a:stretch>
            <a:fillRect/>
          </a:stretch>
        </p:blipFill>
        <p:spPr bwMode="auto">
          <a:xfrm>
            <a:off x="227171" y="1023780"/>
            <a:ext cx="5868499" cy="394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5843" y="754744"/>
            <a:ext cx="3027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郭冰、柳卫平等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核天体物理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714" y="68105"/>
            <a:ext cx="7281386" cy="432911"/>
          </a:xfrm>
        </p:spPr>
        <p:txBody>
          <a:bodyPr/>
          <a:lstStyle/>
          <a:p>
            <a:pPr algn="l"/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天体演化主要核过程</a:t>
            </a:r>
            <a:endParaRPr lang="zh-CN" altLang="en-US" sz="2100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18903" y="3522466"/>
            <a:ext cx="205105" cy="106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" b="1" baseline="30000" dirty="0" smtClean="0">
                <a:solidFill>
                  <a:srgbClr val="003E1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56</a:t>
            </a:r>
            <a:r>
              <a:rPr lang="en-US" altLang="zh-CN" sz="100" b="1" dirty="0" smtClean="0">
                <a:solidFill>
                  <a:srgbClr val="003E1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Fe</a:t>
            </a:r>
            <a:endParaRPr lang="zh-CN" altLang="en-US" sz="100" b="1" dirty="0">
              <a:solidFill>
                <a:srgbClr val="003E1C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0" name="图片 4" descr="total.jpg"/>
          <p:cNvPicPr>
            <a:picLocks noChangeAspect="1"/>
          </p:cNvPicPr>
          <p:nvPr/>
        </p:nvPicPr>
        <p:blipFill>
          <a:blip r:embed="rId3" cstate="print"/>
          <a:srcRect l="1608" t="908" r="1578" b="1604"/>
          <a:stretch>
            <a:fillRect/>
          </a:stretch>
        </p:blipFill>
        <p:spPr bwMode="auto">
          <a:xfrm>
            <a:off x="6149531" y="1348295"/>
            <a:ext cx="2675671" cy="34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0053" y="60167"/>
            <a:ext cx="6585109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00" b="1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团队</a:t>
            </a:r>
            <a:r>
              <a:rPr lang="en-US" altLang="zh-CN" sz="2100" b="1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CSNS Back-n</a:t>
            </a:r>
            <a:r>
              <a:rPr lang="zh-CN" altLang="en-US" sz="2100" b="1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实验相关的合作人员</a:t>
            </a:r>
            <a:endParaRPr lang="zh-CN" altLang="en-US" sz="2100" b="1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469900" y="877570"/>
            <a:ext cx="7919085" cy="4130675"/>
          </a:xfr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中山大学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：杨高乐、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张靖毅、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刘绍坤、白若然、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王茂然、任艳、严绍君、邱伟维、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庄梓悦、廖铮发、陈胜利，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 latinLnBrk="0">
              <a:lnSpc>
                <a:spcPct val="150000"/>
              </a:lnSpc>
              <a:spcBef>
                <a:spcPts val="0"/>
              </a:spcBef>
              <a:buSzTx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何朋秦、唐仁广、王菁、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肖尔熙，方晓，郭琛琛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散裂中子源科学中心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：蒋伟、张岳、易晗、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姜炳，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陈永浩、高可庆、李强、孙康、谭志新、顾旻昊、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 latinLnBrk="0">
              <a:lnSpc>
                <a:spcPct val="150000"/>
              </a:lnSpc>
              <a:spcBef>
                <a:spcPts val="0"/>
              </a:spcBef>
              <a:buSzTx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 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敬汉涛、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樊睿瑞、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唐靖宇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中国原子能科学研究院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：任杰，王金成，阮锡超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中国科学院上海高等研究院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：王宏伟，胡欣荣，沈文庆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：杨奕，苏平，邓先概，何万冰，马余刚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南华大学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：黎先锴，李鑫祥，谢文，陈雅菊，曹宗威，罗文，朱志超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湘潭大学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：麻旭、王莆森，刘应都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内蒙古民族大学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：王德鑫，张苏雅拉吐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河南师范大学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：王玉廷，马春旺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澳门科技大学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：张小平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深圳大学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：李二涛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0"/>
              </a:spcBef>
              <a:buSzTx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中国医学科学院肿瘤医院深圳医院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：代智涛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  <a:buSzTx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  <a:buSzTx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4060984" y="3272632"/>
            <a:ext cx="4525521" cy="1620686"/>
            <a:chOff x="11187" y="3544"/>
            <a:chExt cx="6598" cy="2363"/>
          </a:xfrm>
        </p:grpSpPr>
        <p:pic>
          <p:nvPicPr>
            <p:cNvPr id="10" name="图片 9" descr="91529822720e0cf304ba185b0046f21fbf09aac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496" y="3568"/>
              <a:ext cx="1011" cy="961"/>
            </a:xfrm>
            <a:prstGeom prst="rect">
              <a:avLst/>
            </a:prstGeom>
          </p:spPr>
        </p:pic>
        <p:pic>
          <p:nvPicPr>
            <p:cNvPr id="11" name="图片 10" descr="tim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21" y="3607"/>
              <a:ext cx="925" cy="904"/>
            </a:xfrm>
            <a:prstGeom prst="rect">
              <a:avLst/>
            </a:prstGeom>
          </p:spPr>
        </p:pic>
        <p:pic>
          <p:nvPicPr>
            <p:cNvPr id="4" name="图片 3" descr="timg"/>
            <p:cNvPicPr>
              <a:picLocks noChangeAspect="1"/>
            </p:cNvPicPr>
            <p:nvPr/>
          </p:nvPicPr>
          <p:blipFill>
            <a:blip r:embed="rId3"/>
            <a:srcRect l="4315" t="9014" r="4403" b="3201"/>
            <a:stretch>
              <a:fillRect/>
            </a:stretch>
          </p:blipFill>
          <p:spPr>
            <a:xfrm>
              <a:off x="11356" y="4946"/>
              <a:ext cx="1302" cy="96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66" y="3586"/>
              <a:ext cx="925" cy="925"/>
            </a:xfrm>
            <a:prstGeom prst="rect">
              <a:avLst/>
            </a:prstGeom>
          </p:spPr>
        </p:pic>
        <p:pic>
          <p:nvPicPr>
            <p:cNvPr id="14" name="图片 13" descr="eac4b74543a98226cffc1bda6bcbae014a90f703bdb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3" y="3544"/>
              <a:ext cx="934" cy="932"/>
            </a:xfrm>
            <a:prstGeom prst="rect">
              <a:avLst/>
            </a:prstGeom>
          </p:spPr>
        </p:pic>
        <p:pic>
          <p:nvPicPr>
            <p:cNvPr id="6" name="图片 5" descr="b19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63" y="4937"/>
              <a:ext cx="926" cy="926"/>
            </a:xfrm>
            <a:prstGeom prst="rect">
              <a:avLst/>
            </a:prstGeom>
          </p:spPr>
        </p:pic>
        <p:pic>
          <p:nvPicPr>
            <p:cNvPr id="7" name="图片 6" descr="1200px-University_of_South_China_seal.sv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13" y="4940"/>
              <a:ext cx="933" cy="933"/>
            </a:xfrm>
            <a:prstGeom prst="rect">
              <a:avLst/>
            </a:prstGeom>
          </p:spPr>
        </p:pic>
        <p:pic>
          <p:nvPicPr>
            <p:cNvPr id="16" name="图片 15" descr="1200px-Macau_University_of_Science_and_Technology_logo.sv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595" y="4937"/>
              <a:ext cx="926" cy="926"/>
            </a:xfrm>
            <a:prstGeom prst="rect">
              <a:avLst/>
            </a:prstGeom>
          </p:spPr>
        </p:pic>
        <p:pic>
          <p:nvPicPr>
            <p:cNvPr id="17" name="图片 16" descr="24647126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87" y="3664"/>
              <a:ext cx="1684" cy="907"/>
            </a:xfrm>
            <a:prstGeom prst="rect">
              <a:avLst/>
            </a:prstGeom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10"/>
            <a:srcRect r="68956"/>
            <a:stretch>
              <a:fillRect/>
            </a:stretch>
          </p:blipFill>
          <p:spPr>
            <a:xfrm>
              <a:off x="16803" y="4937"/>
              <a:ext cx="982" cy="907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979771" y="1618140"/>
            <a:ext cx="4590574" cy="129730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700" dirty="0">
                <a:solidFill>
                  <a:srgbClr val="05471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7200" dirty="0">
                <a:solidFill>
                  <a:srgbClr val="05471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en-US" altLang="zh-CN" sz="7200" dirty="0">
                <a:solidFill>
                  <a:srgbClr val="05471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en-US" altLang="zh-CN" sz="7200" dirty="0">
              <a:solidFill>
                <a:srgbClr val="05471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39517" y="600568"/>
            <a:ext cx="4943708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对于包含多种元素的靶，靶总的中子俘获产额</a:t>
            </a: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Yc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latin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6155" y="1584325"/>
            <a:ext cx="4572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其中，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9611" y="1204071"/>
            <a:ext cx="2204875" cy="936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mtClean="0"/>
            </a:fld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392430" y="62390"/>
            <a:ext cx="7723823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中子共振俘获分析应用：数据分析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39750" y="2548255"/>
                <a:ext cx="8512175" cy="2624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 algn="l" latinLnBrk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buFont typeface="Wingdings" panose="05000000000000000000" pitchFamily="2" charset="2"/>
                  <a:buChar char="v"/>
                </a:pPr>
                <a:r>
                  <a:rPr lang="zh-CN" altLang="en-US" sz="16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共振形状分析(Resonance Shape Analysis)</a:t>
                </a:r>
                <a:r>
                  <a:rPr lang="zh-CN" altLang="en-US" sz="16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</a:t>
                </a:r>
                <a:r>
                  <a:rPr lang="zh-CN" altLang="en-US" sz="16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中子俘获测量方法类似，</a:t>
                </a:r>
                <a:r>
                  <a:rPr lang="en-US" altLang="zh-CN" sz="16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R</a:t>
                </a:r>
                <a:r>
                  <a:rPr lang="zh-CN" altLang="en-US" sz="16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矩阵拟合；</a:t>
                </a:r>
                <a:r>
                  <a:rPr lang="en-US" altLang="zh-CN" sz="16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endPara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 algn="l" latinLnBrk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buFont typeface="Wingdings" panose="05000000000000000000" pitchFamily="2" charset="2"/>
                  <a:buChar char="v"/>
                </a:pPr>
                <a:r>
                  <a:rPr lang="zh-CN" altLang="en-US" sz="16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标定法(Calibration Approach)</a:t>
                </a:r>
                <a:r>
                  <a:rPr lang="zh-CN" altLang="en-US" sz="16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</a:t>
                </a:r>
                <a:r>
                  <a:rPr lang="zh-CN" altLang="en-US" sz="1600" b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成分已知的靶作为标准样品的测量，给出对含量未知的靶的成分测量的标定法。靶中X，Y两种物质的含量比</a:t>
                </a:r>
                <a:endPara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marL="342900" indent="-342900" algn="l" latinLnBrk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buFont typeface="Wingdings" panose="05000000000000000000" pitchFamily="2" charset="2"/>
                  <a:buChar char="v"/>
                </a:pPr>
                <a:endPara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marL="0" indent="0" algn="l" latinLnBrk="0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buFont typeface="Wingdings" panose="05000000000000000000" pitchFamily="2" charset="2"/>
                  <a:buNone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𝝁</m:t>
                        </m:r>
                      </m:sub>
                    </m:sSub>
                    <m:r>
                      <a:rPr lang="en-US" altLang="zh-CN" sz="1600" b="1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zh-CN" altLang="en-US" sz="1600" b="1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是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X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Y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两种物质的共振峰面积的比。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是对在相同实验条件下对标样靶测量得到的修正因子。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𝝁</m:t>
                        </m:r>
                      </m:sub>
                    </m:sSub>
                    <m:r>
                      <a:rPr lang="en-US" altLang="zh-CN" sz="1600" b="1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 ，</m:t>
                    </m:r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是由中子自屏蔽引起的中子通量衰减的修正因子。</a:t>
                </a:r>
                <a:endParaRPr lang="zh-CN" altLang="en-US" sz="16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539750" y="2548255"/>
                <a:ext cx="8512175" cy="262445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74731" y="587808"/>
            <a:ext cx="2806272" cy="576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47375" y="1563730"/>
            <a:ext cx="2547693" cy="3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200253" y="3752840"/>
            <a:ext cx="1667216" cy="64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1550" y="2068830"/>
            <a:ext cx="4572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获得靶中核素面密度的方法有两种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499491" y="3868265"/>
            <a:ext cx="1814896" cy="504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  <p:sp>
        <p:nvSpPr>
          <p:cNvPr id="10" name="文本框 9"/>
          <p:cNvSpPr txBox="1"/>
          <p:nvPr/>
        </p:nvSpPr>
        <p:spPr>
          <a:xfrm>
            <a:off x="392430" y="62390"/>
            <a:ext cx="7723823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中子共振俘获分析应用场景：科技考古复合样品</a:t>
            </a:r>
            <a:endParaRPr lang="zh-CN" alt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6387" t="7512" r="11353" b="4138"/>
          <a:stretch>
            <a:fillRect/>
          </a:stretch>
        </p:blipFill>
        <p:spPr>
          <a:xfrm rot="16200000">
            <a:off x="1347790" y="1689383"/>
            <a:ext cx="2740057" cy="392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800" y="525145"/>
            <a:ext cx="817435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科技考古复合样品：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共振形状分析(Resonance Shape Analysis)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 least squares fitting program for resonance analysis of neutron transmission and capture data computer code，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MC Moxon, JB Brisland, G REFIT - AEA-InTec-0630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铜钱样品：标定法(Calibration Approach)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9257"/>
          <a:stretch>
            <a:fillRect/>
          </a:stretch>
        </p:blipFill>
        <p:spPr>
          <a:xfrm>
            <a:off x="4787817" y="2297430"/>
            <a:ext cx="3599004" cy="2952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651500" y="4228465"/>
            <a:ext cx="1514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共振形状分析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2851262-3A9F-4FD7-AE18-86506F20FFF6}" type="slidenum">
              <a:rPr lang="en-US" altLang="zh-CN" sz="100"/>
            </a:fld>
            <a:endParaRPr lang="en-US" altLang="zh-CN" sz="100"/>
          </a:p>
        </p:txBody>
      </p:sp>
      <p:sp>
        <p:nvSpPr>
          <p:cNvPr id="10" name="文本框 9"/>
          <p:cNvSpPr txBox="1"/>
          <p:nvPr/>
        </p:nvSpPr>
        <p:spPr>
          <a:xfrm>
            <a:off x="392430" y="62390"/>
            <a:ext cx="7723823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中子共振俘获分析应用场景：青铜器及金银器等物质成分分析</a:t>
            </a:r>
            <a:endParaRPr lang="zh-CN" alt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705" y="873125"/>
            <a:ext cx="4542625" cy="4536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14850" y="885825"/>
            <a:ext cx="4542625" cy="4536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67360" y="555625"/>
            <a:ext cx="5591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latinLnBrk="0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模拟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考古样品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Cu+Zn+Sn+Ag+In+Au 样品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mtClean="0"/>
            </a:fld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07553" y="3004085"/>
            <a:ext cx="4932507" cy="2304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0033"/>
          <a:stretch>
            <a:fillRect/>
          </a:stretch>
        </p:blipFill>
        <p:spPr>
          <a:xfrm>
            <a:off x="467360" y="1069449"/>
            <a:ext cx="8147627" cy="1944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96249" y="3003870"/>
            <a:ext cx="4580466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标定法(Calibration Approach)：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95765" y="526331"/>
            <a:ext cx="4580466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共振形状分析(Resonance Shape Analysis)</a:t>
            </a:r>
            <a:endParaRPr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392430" y="62390"/>
            <a:ext cx="7723823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中子共振俘获分析应用：数据分析</a:t>
            </a:r>
            <a:r>
              <a:rPr lang="zh-CN" altLang="en-US" sz="2100" b="1">
                <a:solidFill>
                  <a:srgbClr val="05471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100" b="1">
              <a:solidFill>
                <a:srgbClr val="05471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76714" y="63660"/>
            <a:ext cx="7281386" cy="432911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/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天体模型预言的不确定性的主要来源</a:t>
            </a:r>
            <a:endParaRPr lang="zh-CN" altLang="en-US" sz="2100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2100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78626" y="610483"/>
            <a:ext cx="8802459" cy="4499837"/>
            <a:chOff x="-375" y="676"/>
            <a:chExt cx="18483" cy="9448"/>
          </a:xfrm>
        </p:grpSpPr>
        <p:grpSp>
          <p:nvGrpSpPr>
            <p:cNvPr id="19" name="组合 18"/>
            <p:cNvGrpSpPr/>
            <p:nvPr/>
          </p:nvGrpSpPr>
          <p:grpSpPr>
            <a:xfrm>
              <a:off x="-375" y="676"/>
              <a:ext cx="18483" cy="9448"/>
              <a:chOff x="-375" y="676"/>
              <a:chExt cx="18483" cy="9448"/>
            </a:xfrm>
          </p:grpSpPr>
          <p:grpSp>
            <p:nvGrpSpPr>
              <p:cNvPr id="16" name="组合 15"/>
              <p:cNvGrpSpPr>
                <a:grpSpLocks noChangeAspect="1"/>
              </p:cNvGrpSpPr>
              <p:nvPr/>
            </p:nvGrpSpPr>
            <p:grpSpPr>
              <a:xfrm>
                <a:off x="-375" y="676"/>
                <a:ext cx="18483" cy="9448"/>
                <a:chOff x="188" y="1305"/>
                <a:chExt cx="17062" cy="8722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 rot="0">
                  <a:off x="188" y="1305"/>
                  <a:ext cx="17062" cy="8722"/>
                  <a:chOff x="-89" y="1304"/>
                  <a:chExt cx="17062" cy="8722"/>
                </a:xfrm>
              </p:grpSpPr>
              <p:pic>
                <p:nvPicPr>
                  <p:cNvPr id="5" name="图片 42"/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2"/>
                  <a:srcRect/>
                  <a:stretch>
                    <a:fillRect/>
                  </a:stretch>
                </p:blipFill>
                <p:spPr bwMode="auto">
                  <a:xfrm>
                    <a:off x="-89" y="1304"/>
                    <a:ext cx="17062" cy="872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604" y="1492"/>
                    <a:ext cx="4687" cy="6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sz="16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重元素合成核反应链网络</a:t>
                    </a:r>
                    <a:endParaRPr lang="zh-CN" altLang="en-US" sz="1600" b="1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16" y="3039"/>
                  <a:ext cx="918" cy="1097"/>
                </a:xfrm>
                <a:prstGeom prst="rect">
                  <a:avLst/>
                </a:prstGeom>
              </p:spPr>
            </p:pic>
          </p:grp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2" y="8008"/>
                <a:ext cx="3750" cy="123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7" y="2414"/>
                <a:ext cx="1140" cy="4290"/>
              </a:xfrm>
              <a:prstGeom prst="rect">
                <a:avLst/>
              </a:prstGeom>
            </p:spPr>
          </p:pic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70" y="3988"/>
              <a:ext cx="3744" cy="3231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465" y="2067244"/>
            <a:ext cx="459000" cy="459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3812152" y="3356867"/>
            <a:ext cx="4027156" cy="1406909"/>
          </a:xfr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l"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spcBef>
                <a:spcPts val="600"/>
              </a:spcBef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天体关注能区俘获反应率； 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600"/>
              </a:spcBef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关键核素β衰变率；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600"/>
              </a:spcBef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同位素质量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8"/>
            </p:custDataLst>
          </p:nvPr>
        </p:nvSpPr>
        <p:spPr>
          <a:xfrm>
            <a:off x="2394744" y="4857592"/>
            <a:ext cx="497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天体物理反应截面主要关注能区</a:t>
            </a:r>
            <a:r>
              <a:rPr lang="en-US" altLang="zh-CN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:1keV-500keV</a:t>
            </a:r>
            <a:endParaRPr lang="en-US" altLang="zh-CN" sz="1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429578" y="106205"/>
            <a:ext cx="7228523" cy="371475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/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Hf-Hg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同位素链的主要</a:t>
            </a:r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s-/r-过程</a:t>
            </a:r>
            <a:endParaRPr lang="zh-CN" altLang="en-US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"/>
          <a:srcRect t="5675" b="3349"/>
          <a:stretch>
            <a:fillRect/>
          </a:stretch>
        </p:blipFill>
        <p:spPr>
          <a:xfrm>
            <a:off x="538798" y="843281"/>
            <a:ext cx="7816010" cy="414000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2681764" y="4911567"/>
            <a:ext cx="497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天体物理反应截面主要关注能区</a:t>
            </a:r>
            <a:r>
              <a:rPr lang="en-US" altLang="zh-CN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:1keV-500keV</a:t>
            </a:r>
            <a:endParaRPr lang="en-US" altLang="zh-CN" sz="1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2378711"/>
            <a:ext cx="4306891" cy="243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670" y="75090"/>
            <a:ext cx="7780496" cy="409099"/>
          </a:xfrm>
        </p:spPr>
        <p:txBody>
          <a:bodyPr/>
          <a:lstStyle/>
          <a:p>
            <a:pPr algn="l"/>
            <a:r>
              <a:rPr lang="en-US" altLang="zh-CN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lang="zh-CN" altLang="en-US" sz="2100" b="1" dirty="0">
                <a:solidFill>
                  <a:srgbClr val="0547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-过程反应截面的研究现状与国内大科学装置</a:t>
            </a:r>
            <a:endParaRPr lang="zh-CN" altLang="en-US" sz="2100" b="1" dirty="0">
              <a:solidFill>
                <a:srgbClr val="0547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767" y="4858222"/>
            <a:ext cx="4501210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144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Kappeler</a:t>
            </a:r>
            <a:r>
              <a:rPr lang="en-US" altLang="zh-CN" sz="144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et al, Rev. Mod. Phys. 83, 157 (2011).</a:t>
            </a:r>
            <a:endParaRPr lang="zh-CN" altLang="en-US" sz="144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04490" y="5089050"/>
            <a:ext cx="1600200" cy="342900"/>
          </a:xfrm>
        </p:spPr>
        <p:txBody>
          <a:bodyPr/>
          <a:lstStyle/>
          <a:p>
            <a:fld id="{42851262-3A9F-4FD7-AE18-86506F20FFF6}" type="slidenum">
              <a:rPr lang="en-US" altLang="zh-CN" sz="100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 sz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395605" y="647065"/>
            <a:ext cx="5185410" cy="2045970"/>
          </a:xfr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s-过程，实验数据、理论模型之间差别仍然比较大。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atinLnBrk="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实验数据误差较大，s过程模型计算要求的精度5%。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atinLnBrk="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国内最新的大科学装置，带来了新的研究机遇。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Back-n@CSNS</a:t>
            </a:r>
            <a:r>
              <a:rPr lang="zh-CN" altLang="en-US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(n, γ)</a:t>
            </a:r>
            <a:endParaRPr lang="en-US" altLang="zh-CN" sz="13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SLEGS@SSRF</a:t>
            </a:r>
            <a:r>
              <a:rPr lang="zh-CN" altLang="en-US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(γ, n)</a:t>
            </a:r>
            <a:endParaRPr lang="en-US" altLang="zh-CN" sz="13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  <a:spcBef>
                <a:spcPts val="600"/>
              </a:spcBef>
            </a:pP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spcBef>
                <a:spcPts val="600"/>
              </a:spcBef>
            </a:pP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灯片编号占位符 2"/>
          <p:cNvSpPr>
            <a:spLocks noGrp="1"/>
          </p:cNvSpPr>
          <p:nvPr/>
        </p:nvSpPr>
        <p:spPr>
          <a:xfrm>
            <a:off x="8116490" y="5097394"/>
            <a:ext cx="936104" cy="350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851262-3A9F-4FD7-AE18-86506F20FFF6}" type="slidenum">
              <a:rPr lang="en-US" altLang="zh-CN" sz="1350"/>
            </a:fld>
            <a:endParaRPr lang="en-US" altLang="zh-CN" sz="1350"/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5057775" y="747395"/>
            <a:ext cx="3842831" cy="4392000"/>
            <a:chOff x="7626" y="1403"/>
            <a:chExt cx="5654" cy="6462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7666" y="1403"/>
              <a:ext cx="5369" cy="6463"/>
              <a:chOff x="10349" y="1544"/>
              <a:chExt cx="6921" cy="8331"/>
            </a:xfrm>
          </p:grpSpPr>
          <p:pic>
            <p:nvPicPr>
              <p:cNvPr id="9" name="Picture 2" descr="E:\photo\2：20170215-20171230\张玮\201708精选\DJI_0030_副本BEST.jpg"/>
              <p:cNvPicPr>
                <a:picLocks noChangeAspect="1" noChangeArrowheads="1"/>
              </p:cNvPicPr>
              <p:nvPr/>
            </p:nvPicPr>
            <p:blipFill rotWithShape="1">
              <a:blip r:embed="rId2" cstate="print"/>
              <a:srcRect l="912" t="2772" r="511"/>
              <a:stretch>
                <a:fillRect/>
              </a:stretch>
            </p:blipFill>
            <p:spPr bwMode="auto">
              <a:xfrm>
                <a:off x="10353" y="1544"/>
                <a:ext cx="6917" cy="4221"/>
              </a:xfrm>
              <a:prstGeom prst="rect">
                <a:avLst/>
              </a:prstGeom>
              <a:noFill/>
            </p:spPr>
          </p:pic>
          <p:pic>
            <p:nvPicPr>
              <p:cNvPr id="108" name="图片 10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49" y="5966"/>
                <a:ext cx="6917" cy="3909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7" name="文本框 6"/>
            <p:cNvSpPr txBox="1"/>
            <p:nvPr/>
          </p:nvSpPr>
          <p:spPr>
            <a:xfrm>
              <a:off x="7673" y="1528"/>
              <a:ext cx="5353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3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中国散裂中子源：反角白光中子源</a:t>
              </a:r>
              <a:r>
                <a:rPr lang="en-US" altLang="zh-CN" sz="13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Back-n</a:t>
              </a:r>
              <a:endParaRPr lang="en-US" altLang="zh-CN" sz="13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626" y="4930"/>
              <a:ext cx="5655" cy="7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3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上海光源</a:t>
              </a:r>
              <a:r>
                <a:rPr lang="en-US" altLang="zh-CN" sz="13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:  </a:t>
              </a:r>
              <a:r>
                <a:rPr lang="zh-CN" altLang="en-US" sz="13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激光电子伽马源</a:t>
              </a:r>
              <a:r>
                <a:rPr lang="en-US" altLang="zh-CN" sz="13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SLEGS</a:t>
              </a:r>
              <a:endParaRPr lang="en-US" altLang="zh-CN" sz="13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endParaRPr lang="en-US" altLang="zh-CN" sz="13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1" name="左大括号 10"/>
          <p:cNvSpPr/>
          <p:nvPr/>
        </p:nvSpPr>
        <p:spPr>
          <a:xfrm>
            <a:off x="894556" y="1915637"/>
            <a:ext cx="269081" cy="48625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322003" y="3581877"/>
            <a:ext cx="2917984" cy="1508284"/>
            <a:chOff x="6631" y="6614"/>
            <a:chExt cx="6127" cy="3167"/>
          </a:xfrm>
        </p:grpSpPr>
        <p:pic>
          <p:nvPicPr>
            <p:cNvPr id="106" name="图片 105"/>
            <p:cNvPicPr>
              <a:picLocks noChangeAspect="1"/>
            </p:cNvPicPr>
            <p:nvPr/>
          </p:nvPicPr>
          <p:blipFill>
            <a:blip r:embed="rId1"/>
            <a:srcRect b="5093"/>
            <a:stretch>
              <a:fillRect/>
            </a:stretch>
          </p:blipFill>
          <p:spPr>
            <a:xfrm>
              <a:off x="6631" y="6614"/>
              <a:ext cx="5046" cy="316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6852" y="7009"/>
              <a:ext cx="5706" cy="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γ</a:t>
              </a:r>
              <a:r>
                <a:rPr lang="en-US" altLang="zh-CN" sz="1400" b="1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             </a:t>
              </a:r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γ</a:t>
              </a:r>
              <a:r>
                <a:rPr lang="en-US" altLang="zh-CN" sz="1400" b="1" baseline="-25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            </a:t>
              </a:r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γ</a:t>
              </a:r>
              <a:r>
                <a:rPr lang="en-US" altLang="zh-CN" sz="1400" b="1" baseline="-25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             </a:t>
              </a:r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γ</a:t>
              </a:r>
              <a:r>
                <a:rPr lang="en-US" altLang="zh-CN" sz="1400" b="1" baseline="-25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4</a:t>
              </a:r>
              <a:r>
                <a:rPr lang="en-US" altLang="zh-CN" sz="1400" b="1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en-US" altLang="zh-CN" sz="1400" b="1" baseline="-25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052" y="8791"/>
              <a:ext cx="5706" cy="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γ</a:t>
              </a:r>
              <a:r>
                <a:rPr lang="en-US" altLang="zh-CN" sz="100" b="1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5             </a:t>
              </a:r>
              <a:r>
                <a:rPr lang="en-US" altLang="zh-CN" sz="1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γ</a:t>
              </a:r>
              <a:r>
                <a:rPr lang="en-US" altLang="zh-CN" sz="100" b="1" baseline="-25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6             </a:t>
              </a:r>
              <a:r>
                <a:rPr lang="en-US" altLang="zh-CN" sz="1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γ</a:t>
              </a:r>
              <a:r>
                <a:rPr lang="en-US" altLang="zh-CN" sz="100" b="1" baseline="-25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7          </a:t>
              </a:r>
              <a:r>
                <a:rPr lang="en-US" altLang="zh-CN" sz="1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γ</a:t>
              </a:r>
              <a:r>
                <a:rPr lang="en-US" altLang="zh-CN" sz="100" b="1" baseline="-25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8</a:t>
              </a:r>
              <a:r>
                <a:rPr lang="en-US" altLang="zh-CN" sz="100" b="1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en-US" altLang="zh-CN" sz="100" b="1" baseline="-25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3325" r="40336"/>
          <a:stretch>
            <a:fillRect/>
          </a:stretch>
        </p:blipFill>
        <p:spPr>
          <a:xfrm>
            <a:off x="736759" y="1480980"/>
            <a:ext cx="3730586" cy="2025000"/>
          </a:xfrm>
          <a:prstGeom prst="rect">
            <a:avLst/>
          </a:prstGeom>
        </p:spPr>
      </p:pic>
      <p:sp>
        <p:nvSpPr>
          <p:cNvPr id="23" name="标题 1"/>
          <p:cNvSpPr>
            <a:spLocks noGrp="1"/>
          </p:cNvSpPr>
          <p:nvPr/>
        </p:nvSpPr>
        <p:spPr>
          <a:xfrm>
            <a:off x="438626" y="83504"/>
            <a:ext cx="7910513" cy="402908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2100" dirty="0">
                <a:solidFill>
                  <a:srgbClr val="054719"/>
                </a:solidFill>
                <a:latin typeface="Georgia" panose="02040502050405020303" pitchFamily="18" charset="0"/>
                <a:ea typeface="微软雅黑" panose="020B0503020204020204" pitchFamily="34" charset="-122"/>
                <a:sym typeface="+mn-ea"/>
              </a:rPr>
              <a:t>中子共振分析</a:t>
            </a:r>
            <a:r>
              <a:rPr lang="zh-CN" altLang="en-US" sz="2100" b="1" dirty="0">
                <a:solidFill>
                  <a:srgbClr val="054719"/>
                </a:solidFill>
                <a:latin typeface="Georgia" panose="02040502050405020303" pitchFamily="18" charset="0"/>
                <a:ea typeface="微软雅黑" panose="020B0503020204020204" pitchFamily="34" charset="-122"/>
                <a:sym typeface="+mn-ea"/>
              </a:rPr>
              <a:t>原理：</a:t>
            </a:r>
            <a:r>
              <a:rPr lang="zh-CN" altLang="en-US" sz="2100" dirty="0">
                <a:solidFill>
                  <a:srgbClr val="054719"/>
                </a:solidFill>
                <a:latin typeface="Georgia" panose="02040502050405020303" pitchFamily="18" charset="0"/>
                <a:ea typeface="微软雅黑" panose="020B0503020204020204" pitchFamily="34" charset="-122"/>
                <a:sym typeface="+mn-ea"/>
              </a:rPr>
              <a:t>基于中子共振反应截面数据的无损检测方法</a:t>
            </a:r>
            <a:endParaRPr lang="zh-CN" altLang="en-US" sz="2100" b="1" dirty="0">
              <a:solidFill>
                <a:srgbClr val="054719"/>
              </a:solidFill>
              <a:latin typeface="Georgia" panose="02040502050405020303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385" y="605950"/>
            <a:ext cx="6257925" cy="814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latinLnBrk="0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基于中子全截面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(n,tot)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或俘获截面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(n,γ)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的共振无损检测方法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latinLnBrk="0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v"/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需要高精度的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(n,tot)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(n,γ)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反应截面数据，用于物质成分分析</a:t>
            </a:r>
            <a:r>
              <a:rPr lang="en-US" altLang="zh-CN" sz="135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35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9162" t="10483" b="9728"/>
          <a:stretch>
            <a:fillRect/>
          </a:stretch>
        </p:blipFill>
        <p:spPr>
          <a:xfrm>
            <a:off x="600075" y="3400426"/>
            <a:ext cx="2664619" cy="17440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22620" y="823755"/>
            <a:ext cx="3069727" cy="4239000"/>
          </a:xfrm>
          <a:prstGeom prst="rect">
            <a:avLst/>
          </a:prstGeom>
        </p:spPr>
      </p:pic>
      <p:pic>
        <p:nvPicPr>
          <p:cNvPr id="4" name="图片 3" descr="Total-cross-section-for-neutron-induced-reactions-in-1-H-6-Li-10-B-59-Co-131-Xe-2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725478" y="821850"/>
            <a:ext cx="3095149" cy="4239101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424714" y="4444366"/>
            <a:ext cx="271748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en-US" altLang="zh-CN" sz="14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γ</a:t>
            </a:r>
            <a:r>
              <a:rPr lang="en-US" altLang="zh-CN" sz="1400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en-US" altLang="zh-CN" sz="1400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γ</a:t>
            </a:r>
            <a:r>
              <a:rPr lang="en-US" altLang="zh-CN" sz="1400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en-US" altLang="zh-CN" sz="1400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γ</a:t>
            </a:r>
            <a:r>
              <a:rPr lang="en-US" altLang="zh-CN" sz="1400" b="1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en-US" altLang="zh-CN" sz="14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1400" b="1" baseline="-25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13F7C39-F88B-7E49-A2D8-BEADCCBE3AF4}" type="slidenum">
              <a:rPr lang="en-US" altLang="zh-CN" sz="100" smtClean="0"/>
            </a:fld>
            <a:endParaRPr lang="zh-CN" altLang="en-US" sz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006566" y="706439"/>
            <a:ext cx="270034" cy="14039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830104" y="1354615"/>
            <a:ext cx="2025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5378" y="997269"/>
            <a:ext cx="144541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入射中子束流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64974" y="1093630"/>
            <a:ext cx="537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样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1"/>
          <p:cNvSpPr>
            <a:spLocks noGrp="1"/>
          </p:cNvSpPr>
          <p:nvPr/>
        </p:nvSpPr>
        <p:spPr>
          <a:xfrm>
            <a:off x="438626" y="79059"/>
            <a:ext cx="7910513" cy="402908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2100" dirty="0">
                <a:solidFill>
                  <a:srgbClr val="054719"/>
                </a:solidFill>
                <a:latin typeface="Georgia" panose="02040502050405020303" pitchFamily="18" charset="0"/>
                <a:ea typeface="微软雅黑" panose="020B0503020204020204" pitchFamily="34" charset="-122"/>
                <a:sym typeface="+mn-ea"/>
              </a:rPr>
              <a:t>中子共振分析</a:t>
            </a:r>
            <a:r>
              <a:rPr lang="zh-CN" altLang="en-US" sz="2100" b="1" dirty="0">
                <a:solidFill>
                  <a:srgbClr val="054719"/>
                </a:solidFill>
                <a:latin typeface="Georgia" panose="02040502050405020303" pitchFamily="18" charset="0"/>
                <a:ea typeface="微软雅黑" panose="020B0503020204020204" pitchFamily="34" charset="-122"/>
                <a:sym typeface="+mn-ea"/>
              </a:rPr>
              <a:t>基本原理：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NRTA与NRCA</a:t>
            </a:r>
            <a:endParaRPr lang="zh-CN" altLang="en-US" sz="2100" b="1" dirty="0">
              <a:solidFill>
                <a:srgbClr val="054719"/>
              </a:solidFill>
              <a:latin typeface="Georgia" panose="02040502050405020303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28" y="1623696"/>
            <a:ext cx="2430000" cy="319483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467452" y="2162808"/>
            <a:ext cx="6424871" cy="2712994"/>
            <a:chOff x="5181" y="4377"/>
            <a:chExt cx="13491" cy="569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55" y="5740"/>
              <a:ext cx="6017" cy="4139"/>
            </a:xfrm>
            <a:prstGeom prst="rect">
              <a:avLst/>
            </a:prstGeom>
          </p:spPr>
        </p:pic>
        <p:sp>
          <p:nvSpPr>
            <p:cNvPr id="10" name="闪电形 9"/>
            <p:cNvSpPr/>
            <p:nvPr/>
          </p:nvSpPr>
          <p:spPr>
            <a:xfrm>
              <a:off x="6504" y="4377"/>
              <a:ext cx="347" cy="1458"/>
            </a:xfrm>
            <a:prstGeom prst="lightningBolt">
              <a:avLst/>
            </a:prstGeom>
            <a:gradFill>
              <a:gsLst>
                <a:gs pos="100000">
                  <a:srgbClr val="EEC988"/>
                </a:gs>
                <a:gs pos="0">
                  <a:srgbClr val="CB954D"/>
                </a:gs>
              </a:gsLst>
              <a:lin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sp>
          <p:nvSpPr>
            <p:cNvPr id="11" name="流程图: 手动操作 10"/>
            <p:cNvSpPr/>
            <p:nvPr/>
          </p:nvSpPr>
          <p:spPr>
            <a:xfrm>
              <a:off x="5699" y="6896"/>
              <a:ext cx="2211" cy="794"/>
            </a:xfrm>
            <a:prstGeom prst="flowChartManualOperation">
              <a:avLst/>
            </a:prstGeom>
            <a:pattFill prst="pct3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γ</a:t>
              </a:r>
              <a:endParaRPr lang="en-US" altLang="zh-CN" sz="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181" y="7780"/>
              <a:ext cx="5341" cy="8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l">
                <a:lnSpc>
                  <a:spcPct val="150000"/>
                </a:lnSpc>
                <a:spcBef>
                  <a:spcPts val="0"/>
                </a:spcBef>
                <a:buClr>
                  <a:schemeClr val="tx2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zh-CN" sz="13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</a:t>
              </a:r>
              <a:r>
                <a:rPr lang="zh-CN" altLang="en-US" sz="13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中子共振俘获分析NRCA</a:t>
              </a:r>
              <a:endParaRPr lang="zh-CN" altLang="en-US" sz="13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4" y="5853"/>
              <a:ext cx="2919" cy="3855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5742" y="8574"/>
              <a:ext cx="3926" cy="15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Neutron Resonance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Capture Analysis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72" y="5794"/>
              <a:ext cx="2538" cy="10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l" latinLnBrk="0">
                <a:lnSpc>
                  <a:spcPct val="100000"/>
                </a:lnSpc>
                <a:spcBef>
                  <a:spcPts val="0"/>
                </a:spcBef>
                <a:buClr>
                  <a:schemeClr val="tx2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中子俘获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0" indent="0" algn="l" latinLnBrk="0">
                <a:lnSpc>
                  <a:spcPct val="100000"/>
                </a:lnSpc>
                <a:spcBef>
                  <a:spcPts val="0"/>
                </a:spcBef>
                <a:buClr>
                  <a:schemeClr val="tx2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退激伽马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376613" y="532607"/>
            <a:ext cx="5203778" cy="2224403"/>
            <a:chOff x="7090" y="954"/>
            <a:chExt cx="10927" cy="467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7" y="1316"/>
              <a:ext cx="5460" cy="4309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>
              <a:off x="7090" y="2680"/>
              <a:ext cx="311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梯形 6"/>
            <p:cNvSpPr/>
            <p:nvPr/>
          </p:nvSpPr>
          <p:spPr>
            <a:xfrm rot="16200000">
              <a:off x="9731" y="2319"/>
              <a:ext cx="1929" cy="835"/>
            </a:xfrm>
            <a:prstGeom prst="trapezoid">
              <a:avLst>
                <a:gd name="adj" fmla="val 44926"/>
              </a:avLst>
            </a:prstGeom>
            <a:pattFill prst="pct25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31" y="3587"/>
              <a:ext cx="5016" cy="8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l" latinLnBrk="0">
                <a:lnSpc>
                  <a:spcPct val="150000"/>
                </a:lnSpc>
                <a:spcBef>
                  <a:spcPts val="0"/>
                </a:spcBef>
                <a:buClr>
                  <a:schemeClr val="tx2"/>
                </a:buClr>
                <a:buSzTx/>
                <a:buFont typeface="Wingdings" panose="05000000000000000000" pitchFamily="2" charset="2"/>
                <a:buNone/>
              </a:pPr>
              <a:r>
                <a:rPr lang="en-US" altLang="zh-CN" sz="13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</a:t>
              </a:r>
              <a:r>
                <a:rPr lang="zh-CN" altLang="en-US" sz="135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中子共振透射分析NRTA</a:t>
              </a:r>
              <a:endParaRPr lang="zh-CN" altLang="en-US" sz="13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6" y="4302"/>
              <a:ext cx="4421" cy="10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Neutron</a:t>
              </a:r>
              <a:r>
                <a:rPr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Resonance Transmission Analysis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258" y="954"/>
              <a:ext cx="2538" cy="8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l" latinLnBrk="0">
                <a:lnSpc>
                  <a:spcPct val="150000"/>
                </a:lnSpc>
                <a:spcBef>
                  <a:spcPts val="0"/>
                </a:spcBef>
                <a:buClr>
                  <a:schemeClr val="tx2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NRTA探测器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230" y="1877"/>
              <a:ext cx="2538" cy="8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l" latinLnBrk="0">
                <a:lnSpc>
                  <a:spcPct val="150000"/>
                </a:lnSpc>
                <a:spcBef>
                  <a:spcPts val="0"/>
                </a:spcBef>
                <a:buClr>
                  <a:schemeClr val="tx2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透射中子</a:t>
              </a:r>
              <a:endPara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479" y="2351"/>
              <a:ext cx="1085" cy="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">
                  <a:solidFill>
                    <a:srgbClr val="FF0000"/>
                  </a:solidFill>
                </a:rPr>
                <a:t>n</a:t>
              </a:r>
              <a:endParaRPr lang="en-US" altLang="zh-CN" sz="100">
                <a:solidFill>
                  <a:srgbClr val="FF0000"/>
                </a:solidFill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412115" y="4948555"/>
            <a:ext cx="78847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NRCA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的分析灵敏度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一般比NRTA高一个量级，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NRTA更适合大尺寸样品的分析工作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7596.8505859375,&quot;width&quot;:11119.359130859375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PLACING_PICTURE_USER_VIEWPORT" val="{&quot;height&quot;:9116.220472440944,&quot;width&quot;:17834.762204724408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PLACING_PICTURE_USER_VIEWPORT" val="{&quot;height&quot;:8640,&quot;width&quot;:18915}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UNIT_PLACING_PICTURE_USER_VIEWPORT" val="{&quot;height&quot;:5040,&quot;width&quot;:6300}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UNIT_TABLE_BEAUTIFY" val="smartTable{b885c339-aeba-4b54-97b2-319e11c98f4c}"/>
  <p:tag name="TABLE_ENDDRAG_ORIGIN_RECT" val="374*183"/>
  <p:tag name="TABLE_ENDDRAG_RECT" val="537*76*374*183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COMMONDATA" val="eyJoZGlkIjoiMDYwZTJjNzUyYmI4MDVlNmU3YzBjOWNiNmZiNzQ4ZjIifQ=="/>
  <p:tag name="KSO_WPP_MARK_KEY" val="20070997-feba-4147-9507-b17d3de96f35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PLACING_PICTURE_USER_VIEWPORT" val="{&quot;height&quot;:4989,&quot;width&quot;:10228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TABLE_ENDDRAG_ORIGIN_RECT" val="668*344"/>
  <p:tag name="TABLE_ENDDRAG_RECT" val="34*55*668*344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物理与天文学院学科建设工作汇报">
  <a:themeElements>
    <a:clrScheme name="Default Design 1">
      <a:dk1>
        <a:srgbClr val="000066"/>
      </a:dk1>
      <a:lt1>
        <a:srgbClr val="FFFFFF"/>
      </a:lt1>
      <a:dk2>
        <a:srgbClr val="003399"/>
      </a:dk2>
      <a:lt2>
        <a:srgbClr val="DDDDDD"/>
      </a:lt2>
      <a:accent1>
        <a:srgbClr val="1D6AB7"/>
      </a:accent1>
      <a:accent2>
        <a:srgbClr val="20A286"/>
      </a:accent2>
      <a:accent3>
        <a:srgbClr val="FFFFFF"/>
      </a:accent3>
      <a:accent4>
        <a:srgbClr val="000056"/>
      </a:accent4>
      <a:accent5>
        <a:srgbClr val="ABB9D8"/>
      </a:accent5>
      <a:accent6>
        <a:srgbClr val="1C9279"/>
      </a:accent6>
      <a:hlink>
        <a:srgbClr val="9999FF"/>
      </a:hlink>
      <a:folHlink>
        <a:srgbClr val="93B5CF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66"/>
        </a:dk1>
        <a:lt1>
          <a:srgbClr val="FFFFFF"/>
        </a:lt1>
        <a:dk2>
          <a:srgbClr val="003399"/>
        </a:dk2>
        <a:lt2>
          <a:srgbClr val="DDDDDD"/>
        </a:lt2>
        <a:accent1>
          <a:srgbClr val="1D6AB7"/>
        </a:accent1>
        <a:accent2>
          <a:srgbClr val="20A286"/>
        </a:accent2>
        <a:accent3>
          <a:srgbClr val="FFFFFF"/>
        </a:accent3>
        <a:accent4>
          <a:srgbClr val="000056"/>
        </a:accent4>
        <a:accent5>
          <a:srgbClr val="ABB9D8"/>
        </a:accent5>
        <a:accent6>
          <a:srgbClr val="1C9279"/>
        </a:accent6>
        <a:hlink>
          <a:srgbClr val="9999FF"/>
        </a:hlink>
        <a:folHlink>
          <a:srgbClr val="93B5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747DD0"/>
        </a:dk1>
        <a:lt1>
          <a:srgbClr val="FFFFFF"/>
        </a:lt1>
        <a:dk2>
          <a:srgbClr val="000000"/>
        </a:dk2>
        <a:lt2>
          <a:srgbClr val="B2B2B2"/>
        </a:lt2>
        <a:accent1>
          <a:srgbClr val="2A359C"/>
        </a:accent1>
        <a:accent2>
          <a:srgbClr val="D3746D"/>
        </a:accent2>
        <a:accent3>
          <a:srgbClr val="FFFFFF"/>
        </a:accent3>
        <a:accent4>
          <a:srgbClr val="626AB1"/>
        </a:accent4>
        <a:accent5>
          <a:srgbClr val="ACAECB"/>
        </a:accent5>
        <a:accent6>
          <a:srgbClr val="BF6862"/>
        </a:accent6>
        <a:hlink>
          <a:srgbClr val="459EA7"/>
        </a:hlink>
        <a:folHlink>
          <a:srgbClr val="5B9E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245478"/>
        </a:dk1>
        <a:lt1>
          <a:srgbClr val="FFFFFF"/>
        </a:lt1>
        <a:dk2>
          <a:srgbClr val="003366"/>
        </a:dk2>
        <a:lt2>
          <a:srgbClr val="DDDDDD"/>
        </a:lt2>
        <a:accent1>
          <a:srgbClr val="258B99"/>
        </a:accent1>
        <a:accent2>
          <a:srgbClr val="FF9900"/>
        </a:accent2>
        <a:accent3>
          <a:srgbClr val="FFFFFF"/>
        </a:accent3>
        <a:accent4>
          <a:srgbClr val="1D4665"/>
        </a:accent4>
        <a:accent5>
          <a:srgbClr val="ACC4CA"/>
        </a:accent5>
        <a:accent6>
          <a:srgbClr val="E78A00"/>
        </a:accent6>
        <a:hlink>
          <a:srgbClr val="B1B448"/>
        </a:hlink>
        <a:folHlink>
          <a:srgbClr val="608DA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6039</Words>
  <Application>WPS 演示</Application>
  <PresentationFormat>全屏显示(4:3)</PresentationFormat>
  <Paragraphs>623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5" baseType="lpstr">
      <vt:lpstr>Arial</vt:lpstr>
      <vt:lpstr>宋体</vt:lpstr>
      <vt:lpstr>Wingdings</vt:lpstr>
      <vt:lpstr>Georgia</vt:lpstr>
      <vt:lpstr>微软雅黑</vt:lpstr>
      <vt:lpstr>黑体</vt:lpstr>
      <vt:lpstr>Verdana</vt:lpstr>
      <vt:lpstr>Source Han Serif SC</vt:lpstr>
      <vt:lpstr>Open Sans</vt:lpstr>
      <vt:lpstr>思源宋体 CN</vt:lpstr>
      <vt:lpstr>等线</vt:lpstr>
      <vt:lpstr>Times New Roman</vt:lpstr>
      <vt:lpstr>Arial Unicode MS</vt:lpstr>
      <vt:lpstr>Calibri</vt:lpstr>
      <vt:lpstr>Wingdings 2</vt:lpstr>
      <vt:lpstr>Symbol</vt:lpstr>
      <vt:lpstr>Cambria Math</vt:lpstr>
      <vt:lpstr>MS Mincho</vt:lpstr>
      <vt:lpstr>Segoe Print</vt:lpstr>
      <vt:lpstr>物理与天文学院学科建设工作汇报</vt:lpstr>
      <vt:lpstr>PowerPoint 演示文稿</vt:lpstr>
      <vt:lpstr>PowerPoint 演示文稿</vt:lpstr>
      <vt:lpstr>宇宙中元素的起源:  s-/r-过程</vt:lpstr>
      <vt:lpstr>天体演化主要核过程</vt:lpstr>
      <vt:lpstr>PowerPoint 演示文稿</vt:lpstr>
      <vt:lpstr>PowerPoint 演示文稿</vt:lpstr>
      <vt:lpstr>s-过程反应截面的研究现状与国内大科学装置</vt:lpstr>
      <vt:lpstr>PowerPoint 演示文稿</vt:lpstr>
      <vt:lpstr>PowerPoint 演示文稿</vt:lpstr>
      <vt:lpstr>中子共振透射分析NRTA：核燃料棒及乏燃料成分检测</vt:lpstr>
      <vt:lpstr>NRTA与NRCA：福岛核事故分析（熔融的核燃料成分分析）</vt:lpstr>
      <vt:lpstr>PowerPoint 演示文稿</vt:lpstr>
      <vt:lpstr>PowerPoint 演示文稿</vt:lpstr>
      <vt:lpstr>PowerPoint 演示文稿</vt:lpstr>
      <vt:lpstr>PowerPoint 演示文稿</vt:lpstr>
      <vt:lpstr>CSNS：反角白光中子源Back-n的优势</vt:lpstr>
      <vt:lpstr>PowerPoint 演示文稿</vt:lpstr>
      <vt:lpstr>PowerPoint 演示文稿</vt:lpstr>
      <vt:lpstr>2020年10月-2023年5月实验：26个元素</vt:lpstr>
      <vt:lpstr>PowerPoint 演示文稿</vt:lpstr>
      <vt:lpstr>本底分析与扣除、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中子共振俘获分析NRCA：清朝铜钱成分分析（2023年5月）</vt:lpstr>
      <vt:lpstr>中子共振俘获分析NRCA：清朝铜钱成分分析（2023年5月）</vt:lpstr>
      <vt:lpstr>中子共振俘获分析NRCA：清朝铜钱成分分析（2023年5月） </vt:lpstr>
      <vt:lpstr> 中子共振俘获分析应用场景：反应堆裂变产物成分分析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谢谢!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物理与天文学院学科建设工作汇报</dc:title>
  <dc:creator>Microsoft Office 用户</dc:creator>
  <cp:lastModifiedBy>安振东</cp:lastModifiedBy>
  <cp:revision>1594</cp:revision>
  <cp:lastPrinted>2020-11-03T01:14:00Z</cp:lastPrinted>
  <dcterms:created xsi:type="dcterms:W3CDTF">2020-05-12T07:20:00Z</dcterms:created>
  <dcterms:modified xsi:type="dcterms:W3CDTF">2023-06-18T04:49:44Z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96C22558196A43E196FCB05F56E81432_13</vt:lpwstr>
  </property>
</Properties>
</file>